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80" r:id="rId3"/>
    <p:sldId id="297" r:id="rId4"/>
    <p:sldId id="296" r:id="rId5"/>
    <p:sldId id="273" r:id="rId6"/>
    <p:sldId id="298" r:id="rId7"/>
    <p:sldId id="299" r:id="rId8"/>
    <p:sldId id="300" r:id="rId9"/>
    <p:sldId id="310" r:id="rId10"/>
    <p:sldId id="301" r:id="rId11"/>
    <p:sldId id="307" r:id="rId12"/>
    <p:sldId id="308" r:id="rId13"/>
    <p:sldId id="306" r:id="rId14"/>
    <p:sldId id="304" r:id="rId15"/>
    <p:sldId id="275" r:id="rId16"/>
    <p:sldId id="311" r:id="rId17"/>
    <p:sldId id="302" r:id="rId18"/>
    <p:sldId id="303" r:id="rId19"/>
    <p:sldId id="313" r:id="rId20"/>
    <p:sldId id="319" r:id="rId21"/>
    <p:sldId id="320" r:id="rId22"/>
    <p:sldId id="321" r:id="rId23"/>
    <p:sldId id="322" r:id="rId24"/>
    <p:sldId id="323" r:id="rId25"/>
    <p:sldId id="324" r:id="rId26"/>
    <p:sldId id="316" r:id="rId27"/>
    <p:sldId id="317" r:id="rId28"/>
    <p:sldId id="315" r:id="rId2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67"/>
    <a:srgbClr val="1A3D66"/>
    <a:srgbClr val="808080"/>
    <a:srgbClr val="FF5050"/>
    <a:srgbClr val="AFB6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04" autoAdjust="0"/>
    <p:restoredTop sz="94660"/>
  </p:normalViewPr>
  <p:slideViewPr>
    <p:cSldViewPr>
      <p:cViewPr>
        <p:scale>
          <a:sx n="100" d="100"/>
          <a:sy n="100" d="100"/>
        </p:scale>
        <p:origin x="-558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fld id="{6C50A7DE-C8DF-4568-812A-CFE7BA78B39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245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pitchFamily="-123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dirty="0">
              <a:latin typeface="Arial" pitchFamily="-123" charset="0"/>
              <a:ea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>
                <a:latin typeface="Arial" pitchFamily="-123" charset="0"/>
                <a:ea typeface="ＭＳ Ｐゴシック" pitchFamily="-123" charset="-128"/>
              </a:rPr>
              <a:t>Asch 0039 Blaue Mappe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>
                <a:latin typeface="Arial" pitchFamily="-123" charset="0"/>
                <a:ea typeface="ＭＳ Ｐゴシック" pitchFamily="-123" charset="-128"/>
              </a:rPr>
              <a:t>Cod_Ms_Asch_1_0021 Datei Asch-Dokumente Blaue Mappe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smtClean="0">
                <a:latin typeface="Arial" pitchFamily="-123" charset="0"/>
                <a:ea typeface="ＭＳ Ｐゴシック" pitchFamily="-123" charset="-128"/>
              </a:rPr>
              <a:t>Abschrift der zweiten, besser lesbaren Liste von Osiander.</a:t>
            </a:r>
          </a:p>
        </p:txBody>
      </p:sp>
      <p:sp>
        <p:nvSpPr>
          <p:cNvPr id="40963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8E79B50-CFC6-429A-B3EF-4D13330EAC98}" type="slidenum">
              <a:rPr lang="de-DE" smtClean="0"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pPr/>
              <a:t>12</a:t>
            </a:fld>
            <a:endParaRPr lang="de-DE" smtClean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>
              <a:latin typeface="Arial" pitchFamily="-123" charset="0"/>
              <a:ea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>
              <a:latin typeface="Arial" pitchFamily="-123" charset="0"/>
              <a:ea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>
              <a:latin typeface="Arial" pitchFamily="-123" charset="0"/>
              <a:ea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dirty="0" smtClean="0">
                <a:latin typeface="Arial" pitchFamily="-123" charset="0"/>
                <a:ea typeface="ＭＳ Ｐゴシック" pitchFamily="-123" charset="-128"/>
              </a:rPr>
              <a:t>Gibt auch</a:t>
            </a:r>
            <a:r>
              <a:rPr lang="de-DE" baseline="0" dirty="0" smtClean="0">
                <a:latin typeface="Arial" pitchFamily="-123" charset="0"/>
                <a:ea typeface="ＭＳ Ｐゴシック" pitchFamily="-123" charset="-128"/>
              </a:rPr>
              <a:t> moderne Bearbeitung, siehe Asch-Band, S. 276.</a:t>
            </a:r>
            <a:endParaRPr lang="de-DE" dirty="0">
              <a:latin typeface="Arial" pitchFamily="-123" charset="0"/>
              <a:ea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>
              <a:latin typeface="Arial" pitchFamily="-123" charset="0"/>
              <a:ea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>
              <a:latin typeface="Arial" pitchFamily="-123" charset="0"/>
              <a:ea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smtClean="0">
                <a:latin typeface="Arial" pitchFamily="-123" charset="0"/>
                <a:ea typeface="ＭＳ Ｐゴシック" pitchFamily="-123" charset="-128"/>
              </a:rPr>
              <a:t>Provenienz gut dokumentiert ab St. Petersburg. Manchmal Hinweise, woher von Asch Gegenstände bekommen hat.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>
              <a:latin typeface="Arial" pitchFamily="-123" charset="0"/>
              <a:ea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>
              <a:latin typeface="Arial" pitchFamily="-123" charset="0"/>
              <a:ea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>
              <a:latin typeface="Arial" pitchFamily="-123" charset="0"/>
              <a:ea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>
              <a:latin typeface="Arial" pitchFamily="-123" charset="0"/>
              <a:ea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>
              <a:latin typeface="Arial" pitchFamily="-123" charset="0"/>
              <a:ea typeface="ＭＳ Ｐゴシック" pitchFamily="-123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000"/>
            <a:ext cx="91440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 descr="unilogo_gro_weis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8725" y="6408738"/>
            <a:ext cx="2133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7" descr="SUB-link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5075" y="1268413"/>
            <a:ext cx="480060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W:\Projekte\Asch\LogoAsch\asch-logo_final_ohne kreis_bg transparent_20150219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2273300"/>
            <a:ext cx="14398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62213" y="2349500"/>
            <a:ext cx="6357937" cy="5032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51100" y="2924175"/>
            <a:ext cx="6400800" cy="865188"/>
          </a:xfrm>
        </p:spPr>
        <p:txBody>
          <a:bodyPr/>
          <a:lstStyle>
            <a:lvl1pPr marL="0" indent="0">
              <a:buFontTx/>
              <a:buNone/>
              <a:defRPr sz="1000"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charset="0"/>
              </a:defRPr>
            </a:lvl1pPr>
          </a:lstStyle>
          <a:p>
            <a:pPr>
              <a:defRPr/>
            </a:pPr>
            <a:r>
              <a:rPr lang="de-DE"/>
              <a:t>[Anlass der Präsentation]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8925" y="765175"/>
            <a:ext cx="2058988" cy="5389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765175"/>
            <a:ext cx="6029325" cy="538956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charset="0"/>
              </a:defRPr>
            </a:lvl1pPr>
          </a:lstStyle>
          <a:p>
            <a:pPr>
              <a:defRPr/>
            </a:pPr>
            <a:r>
              <a:rPr lang="de-DE"/>
              <a:t>[Anlass der Präsentation]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5794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59313" y="1628775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59313" y="3967163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charset="0"/>
              </a:defRPr>
            </a:lvl1pPr>
          </a:lstStyle>
          <a:p>
            <a:pPr>
              <a:defRPr/>
            </a:pPr>
            <a:r>
              <a:rPr lang="de-DE"/>
              <a:t>[Anlass der Präsentation]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5794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59313" y="1628775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59313" y="3967163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charset="0"/>
              </a:defRPr>
            </a:lvl1pPr>
          </a:lstStyle>
          <a:p>
            <a:pPr>
              <a:defRPr/>
            </a:pPr>
            <a:r>
              <a:rPr lang="de-DE"/>
              <a:t>[Anlass der Präsentation]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ASCH Workshop</a:t>
            </a:r>
          </a:p>
          <a:p>
            <a:pPr>
              <a:defRPr/>
            </a:pPr>
            <a:r>
              <a:rPr lang="de-DE"/>
              <a:t>24. Feb. 2015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charset="0"/>
              </a:defRPr>
            </a:lvl1pPr>
          </a:lstStyle>
          <a:p>
            <a:pPr>
              <a:defRPr/>
            </a:pPr>
            <a:r>
              <a:rPr lang="de-DE"/>
              <a:t>[Anlass der Präsentation]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593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charset="0"/>
              </a:defRPr>
            </a:lvl1pPr>
          </a:lstStyle>
          <a:p>
            <a:pPr>
              <a:defRPr/>
            </a:pPr>
            <a:r>
              <a:rPr lang="de-DE"/>
              <a:t>[Anlass der Präsentation]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charset="0"/>
              </a:defRPr>
            </a:lvl1pPr>
          </a:lstStyle>
          <a:p>
            <a:pPr>
              <a:defRPr/>
            </a:pPr>
            <a:r>
              <a:rPr lang="de-DE"/>
              <a:t>[Anlass der Präsentation]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charset="0"/>
              </a:defRPr>
            </a:lvl1pPr>
          </a:lstStyle>
          <a:p>
            <a:pPr>
              <a:defRPr/>
            </a:pPr>
            <a:r>
              <a:rPr lang="de-DE"/>
              <a:t>[Anlass der Präsentation]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charset="0"/>
              </a:defRPr>
            </a:lvl1pPr>
          </a:lstStyle>
          <a:p>
            <a:pPr>
              <a:defRPr/>
            </a:pPr>
            <a:r>
              <a:rPr lang="de-DE"/>
              <a:t>[Anlass der Präsentation]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charset="0"/>
              </a:defRPr>
            </a:lvl1pPr>
          </a:lstStyle>
          <a:p>
            <a:pPr>
              <a:defRPr/>
            </a:pPr>
            <a:r>
              <a:rPr lang="de-DE"/>
              <a:t>[Anlass der Präsentation]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charset="0"/>
              </a:defRPr>
            </a:lvl1pPr>
          </a:lstStyle>
          <a:p>
            <a:pPr>
              <a:defRPr/>
            </a:pPr>
            <a:r>
              <a:rPr lang="de-DE"/>
              <a:t>[Anlass der Präsentation]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pic>
        <p:nvPicPr>
          <p:cNvPr id="1028" name="Bild 8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50000"/>
            <a:ext cx="91440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4" descr="SUB-rechts-weiss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6477000"/>
            <a:ext cx="27495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25" descr="unilogo_gro_weiss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6419850"/>
            <a:ext cx="21336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11413" y="6405563"/>
            <a:ext cx="3600450" cy="3603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/>
              <a:t>ASCH Workshop</a:t>
            </a:r>
          </a:p>
          <a:p>
            <a:pPr>
              <a:defRPr/>
            </a:pPr>
            <a:r>
              <a:rPr lang="de-DE"/>
              <a:t>24.Feb. 2015</a:t>
            </a:r>
          </a:p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fld id="{3A0E1C49-7E2A-492A-8E32-4ECDB218B29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1033" name="Picture 13" descr="W:\Projekte\Asch\LogoAsch\asch-logo_final_ohne kreis_bg transparent_20150219.png"/>
          <p:cNvPicPr>
            <a:picLocks noChangeAspect="1" noChangeArrowheads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4825" y="690563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A3D66"/>
          </a:solidFill>
          <a:latin typeface="+mj-lt"/>
          <a:ea typeface="ＭＳ Ｐゴシック" charset="0"/>
          <a:cs typeface="ＭＳ Ｐゴシック" pitchFamily="-123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A3D66"/>
          </a:solidFill>
          <a:latin typeface="Arial" charset="0"/>
          <a:ea typeface="ＭＳ Ｐゴシック" charset="0"/>
          <a:cs typeface="ＭＳ Ｐゴシック" pitchFamily="-123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A3D66"/>
          </a:solidFill>
          <a:latin typeface="Arial" charset="0"/>
          <a:ea typeface="ＭＳ Ｐゴシック" charset="0"/>
          <a:cs typeface="ＭＳ Ｐゴシック" pitchFamily="-123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A3D66"/>
          </a:solidFill>
          <a:latin typeface="Arial" charset="0"/>
          <a:ea typeface="ＭＳ Ｐゴシック" charset="0"/>
          <a:cs typeface="ＭＳ Ｐゴシック" pitchFamily="-123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A3D66"/>
          </a:solidFill>
          <a:latin typeface="Arial" charset="0"/>
          <a:ea typeface="ＭＳ Ｐゴシック" charset="0"/>
          <a:cs typeface="ＭＳ Ｐゴシック" pitchFamily="-123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A3D66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A3D66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A3D66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A3D66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808080"/>
          </a:solidFill>
          <a:latin typeface="+mn-lt"/>
          <a:ea typeface="ＭＳ Ｐゴシック" charset="0"/>
          <a:cs typeface="ＭＳ Ｐゴシック" pitchFamily="-123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808080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808080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808080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>
          <a:solidFill>
            <a:srgbClr val="808080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>
          <a:solidFill>
            <a:srgbClr val="808080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>
          <a:solidFill>
            <a:srgbClr val="808080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>
          <a:solidFill>
            <a:srgbClr val="808080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>
          <a:solidFill>
            <a:srgbClr val="808080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mmons.wikimedia.org/wiki/File:JoyceUlysses2.jpg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mmons.wikimedia.org/wiki/File:Toma2.gif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Aktenordner,_stehend.jpg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mmons.wikimedia.org/wiki/File:ES-fuerte-jandia-ziegen.jpg?uselang=de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hyperlink" Target="http://commons.wikimedia.org/wiki/Georg_Thomas_von_Asch" TargetMode="External"/><Relationship Id="rId7" Type="http://schemas.openxmlformats.org/officeDocument/2006/relationships/image" Target="../media/image41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hyperlink" Target="http://www.vistorica.com/ger/persongroups/1500,2000,european,all,small.html" TargetMode="External"/><Relationship Id="rId10" Type="http://schemas.openxmlformats.org/officeDocument/2006/relationships/image" Target="../media/image26.jpeg"/><Relationship Id="rId4" Type="http://schemas.openxmlformats.org/officeDocument/2006/relationships/hyperlink" Target="http://commons.wikimedia.org/wiki/&#1057;&#1080;&#1073;&#1080;&#1088;&#1100;" TargetMode="External"/><Relationship Id="rId9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1905000"/>
            <a:ext cx="6357938" cy="2087563"/>
          </a:xfrm>
        </p:spPr>
        <p:txBody>
          <a:bodyPr/>
          <a:lstStyle/>
          <a:p>
            <a:pPr eaLnBrk="1" hangingPunct="1"/>
            <a:r>
              <a:rPr lang="de-DE" i="1">
                <a:ea typeface="ＭＳ Ｐゴシック" pitchFamily="-123" charset="-128"/>
              </a:rPr>
              <a:t>Entwicklung von interoperablen Standards für die Kontextualisierung heterogener Objekte am Beispiel der Provenienz Asch</a:t>
            </a:r>
            <a:endParaRPr lang="de-DE">
              <a:ea typeface="ＭＳ Ｐゴシック" pitchFamily="-123" charset="-128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4005263"/>
            <a:ext cx="6400800" cy="1511300"/>
          </a:xfrm>
        </p:spPr>
        <p:txBody>
          <a:bodyPr/>
          <a:lstStyle/>
          <a:p>
            <a:pPr eaLnBrk="1" hangingPunct="1"/>
            <a:r>
              <a:rPr lang="de-DE" sz="1400">
                <a:ea typeface="ＭＳ Ｐゴシック" pitchFamily="-123" charset="-128"/>
              </a:rPr>
              <a:t>Dr. Susanne Al-Eryani (SUB Göttingen)</a:t>
            </a:r>
          </a:p>
          <a:p>
            <a:pPr eaLnBrk="1" hangingPunct="1"/>
            <a:r>
              <a:rPr lang="de-DE" sz="1400">
                <a:ea typeface="ＭＳ Ｐゴシック" pitchFamily="-123" charset="-128"/>
              </a:rPr>
              <a:t>Dr. Gudrun Bucher (SUB Göttingen, Institut für Ethnologie)</a:t>
            </a:r>
          </a:p>
          <a:p>
            <a:pPr eaLnBrk="1" hangingPunct="1"/>
            <a:endParaRPr lang="de-DE" sz="1400">
              <a:ea typeface="ＭＳ Ｐゴシック" pitchFamily="-123" charset="-128"/>
            </a:endParaRPr>
          </a:p>
          <a:p>
            <a:pPr eaLnBrk="1" hangingPunct="1"/>
            <a:r>
              <a:rPr lang="de-DE" sz="1400">
                <a:ea typeface="ＭＳ Ｐゴシック" pitchFamily="-123" charset="-128"/>
              </a:rPr>
              <a:t>6. Tagung zum Sammlungsmanagement</a:t>
            </a:r>
          </a:p>
          <a:p>
            <a:pPr eaLnBrk="1" hangingPunct="1"/>
            <a:r>
              <a:rPr lang="de-DE" sz="1400">
                <a:ea typeface="ＭＳ Ｐゴシック" pitchFamily="-123" charset="-128"/>
              </a:rPr>
              <a:t>„Sammlungen in Nutzung - Nutzung von Sammlungen. </a:t>
            </a:r>
          </a:p>
          <a:p>
            <a:pPr eaLnBrk="1" hangingPunct="1"/>
            <a:r>
              <a:rPr lang="de-DE" sz="1400">
                <a:ea typeface="ＭＳ Ｐゴシック" pitchFamily="-123" charset="-128"/>
              </a:rPr>
              <a:t>Zur Dokumentation des Umgangs mit Objekten</a:t>
            </a:r>
            <a:r>
              <a:rPr lang="ja-JP" altLang="de-DE" sz="1400">
                <a:ea typeface="ＭＳ Ｐゴシック" pitchFamily="-123" charset="-128"/>
              </a:rPr>
              <a:t>“</a:t>
            </a:r>
            <a:endParaRPr lang="de-DE" sz="1400">
              <a:ea typeface="ＭＳ Ｐゴシック" pitchFamily="-123" charset="-128"/>
            </a:endParaRPr>
          </a:p>
          <a:p>
            <a:pPr eaLnBrk="1" hangingPunct="1"/>
            <a:r>
              <a:rPr lang="de-DE" sz="1400">
                <a:ea typeface="ＭＳ Ｐゴシック" pitchFamily="-123" charset="-128"/>
              </a:rPr>
              <a:t>13.04.2015 bis 14.04.2015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Am660;Am 66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340769" y="-1108869"/>
            <a:ext cx="3894138" cy="706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extfeld 1"/>
          <p:cNvSpPr txBox="1">
            <a:spLocks noChangeArrowheads="1"/>
          </p:cNvSpPr>
          <p:nvPr/>
        </p:nvSpPr>
        <p:spPr bwMode="auto">
          <a:xfrm>
            <a:off x="1476375" y="4508500"/>
            <a:ext cx="60293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/>
              <a:t>Ethnologische Sammlung Inv. Nr. Am 660 und Am 661</a:t>
            </a:r>
          </a:p>
          <a:p>
            <a:endParaRPr lang="de-DE" sz="1800"/>
          </a:p>
          <a:p>
            <a:r>
              <a:rPr lang="de-DE" sz="1800"/>
              <a:t>Keine Erwähnung in Listen und Briefen von Aschs, aber...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de-DE">
              <a:ea typeface="ＭＳ Ｐゴシック" pitchFamily="-123" charset="-128"/>
            </a:endParaRP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de-DE">
              <a:ea typeface="ＭＳ Ｐゴシック" pitchFamily="-123" charset="-128"/>
            </a:endParaRPr>
          </a:p>
        </p:txBody>
      </p:sp>
      <p:pic>
        <p:nvPicPr>
          <p:cNvPr id="35843" name="Picture 4" descr="Cod_Ms_Asch_1_0039_Blaue Mapp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-76200"/>
            <a:ext cx="4471988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od_Ms_Asch_1_0039_Blaue Mapp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" y="354013"/>
            <a:ext cx="9197975" cy="401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feld 1"/>
          <p:cNvSpPr txBox="1">
            <a:spLocks noChangeArrowheads="1"/>
          </p:cNvSpPr>
          <p:nvPr/>
        </p:nvSpPr>
        <p:spPr bwMode="auto">
          <a:xfrm>
            <a:off x="539750" y="2492375"/>
            <a:ext cx="8064500" cy="1739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de-DE" sz="1800" dirty="0"/>
          </a:p>
          <a:p>
            <a:r>
              <a:rPr lang="de-DE" sz="1800" dirty="0"/>
              <a:t>103. 2 Pinsel deren sich d. </a:t>
            </a:r>
            <a:r>
              <a:rPr lang="de-DE" sz="1800" dirty="0" err="1"/>
              <a:t>Insulan</a:t>
            </a:r>
            <a:r>
              <a:rPr lang="de-DE" sz="1800" dirty="0"/>
              <a:t> v </a:t>
            </a:r>
            <a:r>
              <a:rPr lang="de-DE" sz="1800" dirty="0" err="1" smtClean="0"/>
              <a:t>Kadiak</a:t>
            </a:r>
            <a:r>
              <a:rPr lang="de-DE" sz="1800" dirty="0" smtClean="0"/>
              <a:t> </a:t>
            </a:r>
            <a:r>
              <a:rPr lang="de-DE" sz="1800" dirty="0"/>
              <a:t>zum </a:t>
            </a:r>
            <a:r>
              <a:rPr lang="de-DE" sz="1800" dirty="0" err="1"/>
              <a:t>Anstreich</a:t>
            </a:r>
            <a:r>
              <a:rPr lang="de-DE" sz="1800" dirty="0"/>
              <a:t> d. böte </a:t>
            </a:r>
            <a:r>
              <a:rPr lang="de-DE" sz="1800" dirty="0" err="1"/>
              <a:t>bed</a:t>
            </a:r>
            <a:r>
              <a:rPr lang="de-DE" sz="1800" dirty="0"/>
              <a:t>.</a:t>
            </a:r>
          </a:p>
          <a:p>
            <a:endParaRPr lang="de-DE" sz="1800" dirty="0"/>
          </a:p>
          <a:p>
            <a:r>
              <a:rPr lang="de-DE" sz="1800" dirty="0"/>
              <a:t>			[</a:t>
            </a:r>
            <a:r>
              <a:rPr lang="de-DE" sz="1800" dirty="0" err="1"/>
              <a:t>Osiander</a:t>
            </a:r>
            <a:r>
              <a:rPr lang="de-DE" sz="1800" dirty="0"/>
              <a:t> erste Liste]</a:t>
            </a:r>
          </a:p>
          <a:p>
            <a:endParaRPr lang="de-DE" sz="1800" dirty="0"/>
          </a:p>
          <a:p>
            <a:endParaRPr lang="de-DE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de-DE">
              <a:ea typeface="ＭＳ Ｐゴシック" pitchFamily="-123" charset="-128"/>
            </a:endParaRP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de-DE">
              <a:ea typeface="ＭＳ Ｐゴシック" pitchFamily="-123" charset="-128"/>
            </a:endParaRPr>
          </a:p>
        </p:txBody>
      </p:sp>
      <p:pic>
        <p:nvPicPr>
          <p:cNvPr id="37891" name="Picture 4" descr="Cod_Ms_Asch_1_00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0" y="-171450"/>
            <a:ext cx="4476750" cy="656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od_Ms_Asch_1_00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404813"/>
            <a:ext cx="87503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feld 1"/>
          <p:cNvSpPr txBox="1">
            <a:spLocks noChangeArrowheads="1"/>
          </p:cNvSpPr>
          <p:nvPr/>
        </p:nvSpPr>
        <p:spPr bwMode="auto">
          <a:xfrm>
            <a:off x="1619250" y="3789363"/>
            <a:ext cx="46577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 dirty="0" err="1"/>
              <a:t>vid</a:t>
            </a:r>
            <a:r>
              <a:rPr lang="de-DE" sz="1800" dirty="0"/>
              <a:t>       2 Pinsel deren sich die Insulaner von</a:t>
            </a:r>
            <a:br>
              <a:rPr lang="de-DE" sz="1800" dirty="0"/>
            </a:br>
            <a:r>
              <a:rPr lang="de-DE" sz="1800" dirty="0"/>
              <a:t>	</a:t>
            </a:r>
            <a:r>
              <a:rPr lang="de-DE" sz="1800" dirty="0" err="1"/>
              <a:t>Kadiak</a:t>
            </a:r>
            <a:r>
              <a:rPr lang="de-DE" sz="1800" dirty="0"/>
              <a:t> zum Anstreichen der</a:t>
            </a:r>
            <a:br>
              <a:rPr lang="de-DE" sz="1800" dirty="0"/>
            </a:br>
            <a:r>
              <a:rPr lang="de-DE" sz="1800" dirty="0"/>
              <a:t>	bedienen.</a:t>
            </a:r>
          </a:p>
          <a:p>
            <a:endParaRPr lang="de-DE" sz="1800" dirty="0"/>
          </a:p>
          <a:p>
            <a:r>
              <a:rPr lang="de-DE" sz="1800" dirty="0"/>
              <a:t>	[</a:t>
            </a:r>
            <a:r>
              <a:rPr lang="de-DE" sz="1800" dirty="0" err="1"/>
              <a:t>Osiander</a:t>
            </a:r>
            <a:r>
              <a:rPr lang="de-DE" sz="1800" dirty="0"/>
              <a:t> zweite Liste]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de-DE">
              <a:ea typeface="ＭＳ Ｐゴシック" pitchFamily="-123" charset="-128"/>
            </a:endParaRP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de-DE">
              <a:ea typeface="ＭＳ Ｐゴシック" pitchFamily="-123" charset="-128"/>
            </a:endParaRPr>
          </a:p>
        </p:txBody>
      </p:sp>
      <p:pic>
        <p:nvPicPr>
          <p:cNvPr id="39939" name="Picture 4" descr="Cod_Ms_Asch_1_00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0"/>
            <a:ext cx="4640263" cy="648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od_Ms_Asch_1_00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620713"/>
            <a:ext cx="7835900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de-DE">
              <a:ea typeface="ＭＳ Ｐゴシック" pitchFamily="-123" charset="-128"/>
            </a:endParaRP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de-DE">
              <a:ea typeface="ＭＳ Ｐゴシック" pitchFamily="-123" charset="-128"/>
            </a:endParaRPr>
          </a:p>
        </p:txBody>
      </p:sp>
      <p:pic>
        <p:nvPicPr>
          <p:cNvPr id="41987" name="Picture 4" descr="Cod_Ms_Asch_1_00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31750"/>
            <a:ext cx="4464050" cy="637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od_Ms_Asch_1_000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286875" cy="552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el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0080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>
                <a:ea typeface="ＭＳ Ｐゴシック" pitchFamily="-123" charset="-128"/>
              </a:rPr>
              <a:t>Institut für Ethnologie: Ethnologische Sammlung</a:t>
            </a:r>
          </a:p>
        </p:txBody>
      </p:sp>
      <p:sp>
        <p:nvSpPr>
          <p:cNvPr id="44034" name="Inhaltsplatzhalter 3"/>
          <p:cNvSpPr>
            <a:spLocks noGrp="1"/>
          </p:cNvSpPr>
          <p:nvPr>
            <p:ph sz="half" idx="2"/>
          </p:nvPr>
        </p:nvSpPr>
        <p:spPr>
          <a:xfrm>
            <a:off x="5292725" y="1628775"/>
            <a:ext cx="3405188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buFontTx/>
              <a:buNone/>
            </a:pPr>
            <a:r>
              <a:rPr lang="de-DE" sz="1600">
                <a:ea typeface="ＭＳ Ｐゴシック" pitchFamily="-123" charset="-128"/>
              </a:rPr>
              <a:t>Rückseite des Schamanengewandes aus Sibirien, </a:t>
            </a:r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de-DE" sz="1600">
                <a:ea typeface="ＭＳ Ｐゴシック" pitchFamily="-123" charset="-128"/>
              </a:rPr>
              <a:t>Tungusen (Ewenken), </a:t>
            </a:r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de-DE" sz="1600">
                <a:ea typeface="ＭＳ Ｐゴシック" pitchFamily="-123" charset="-128"/>
              </a:rPr>
              <a:t>As 957</a:t>
            </a:r>
          </a:p>
        </p:txBody>
      </p:sp>
      <p:pic>
        <p:nvPicPr>
          <p:cNvPr id="44035" name="Inhaltsplatzhalter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1700213"/>
            <a:ext cx="4392613" cy="4327525"/>
          </a:xfrm>
        </p:spPr>
      </p:pic>
      <p:sp>
        <p:nvSpPr>
          <p:cNvPr id="44036" name="Fußzeilenplatzhalt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ASCH Workshop</a:t>
            </a:r>
          </a:p>
          <a:p>
            <a:r>
              <a:rPr lang="de-DE"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24. Feb.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de-DE">
              <a:ea typeface="ＭＳ Ｐゴシック" pitchFamily="-123" charset="-128"/>
            </a:endParaRPr>
          </a:p>
        </p:txBody>
      </p:sp>
      <p:sp>
        <p:nvSpPr>
          <p:cNvPr id="4608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de-DE">
              <a:ea typeface="ＭＳ Ｐゴシック" pitchFamily="-123" charset="-128"/>
            </a:endParaRPr>
          </a:p>
        </p:txBody>
      </p:sp>
      <p:pic>
        <p:nvPicPr>
          <p:cNvPr id="46083" name="Picture 4" descr="Cod_Ms_Asch_1_000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" y="44450"/>
            <a:ext cx="4051300" cy="630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 descr="Cod_Ms_Asch_1_000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0"/>
            <a:ext cx="4103688" cy="638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od_Ms_Asch_1_000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" y="196850"/>
            <a:ext cx="9032875" cy="380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 descr="As342_343_344_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752956" cy="436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5940152" y="1412776"/>
            <a:ext cx="2118188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Ethnologische</a:t>
            </a:r>
          </a:p>
          <a:p>
            <a:r>
              <a:rPr lang="de-DE" dirty="0" smtClean="0"/>
              <a:t>Sammlung</a:t>
            </a:r>
          </a:p>
          <a:p>
            <a:r>
              <a:rPr lang="de-DE" dirty="0" smtClean="0"/>
              <a:t>As 342-344</a:t>
            </a:r>
            <a:endParaRPr lang="de-DE" dirty="0"/>
          </a:p>
        </p:txBody>
      </p:sp>
      <p:pic>
        <p:nvPicPr>
          <p:cNvPr id="4" name="Picture 4" descr="Ash-Objektetiketten_00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10" t="27678" r="17836" b="24213"/>
          <a:stretch/>
        </p:blipFill>
        <p:spPr bwMode="auto">
          <a:xfrm>
            <a:off x="4860032" y="3068960"/>
            <a:ext cx="38354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" descr="As342_343_344_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6144" y="116632"/>
            <a:ext cx="6644208" cy="6120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Placeholder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de-DE">
              <a:ea typeface="ＭＳ Ｐゴシック" pitchFamily="-123" charset="-128"/>
            </a:endParaRPr>
          </a:p>
        </p:txBody>
      </p:sp>
      <p:sp>
        <p:nvSpPr>
          <p:cNvPr id="75779" name="Placeholder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de-DE" dirty="0">
              <a:ea typeface="ＭＳ Ｐゴシック" pitchFamily="-123" charset="-128"/>
            </a:endParaRPr>
          </a:p>
        </p:txBody>
      </p:sp>
      <p:pic>
        <p:nvPicPr>
          <p:cNvPr id="75780" name="Picture 4" descr="Cod_Ms_Asch_1_0017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37" r="8754" b="5568"/>
          <a:stretch/>
        </p:blipFill>
        <p:spPr bwMode="auto">
          <a:xfrm rot="16200000">
            <a:off x="552580" y="-112420"/>
            <a:ext cx="3614282" cy="42164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Cod_Ms_Asch_1_001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13" t="4285" b="3880"/>
          <a:stretch/>
        </p:blipFill>
        <p:spPr bwMode="auto">
          <a:xfrm rot="10800000">
            <a:off x="4644008" y="188640"/>
            <a:ext cx="4384214" cy="505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4"/>
          <p:cNvSpPr>
            <a:spLocks noGrp="1"/>
          </p:cNvSpPr>
          <p:nvPr>
            <p:ph type="title"/>
          </p:nvPr>
        </p:nvSpPr>
        <p:spPr>
          <a:xfrm>
            <a:off x="107950" y="692150"/>
            <a:ext cx="8242300" cy="846138"/>
          </a:xfrm>
        </p:spPr>
        <p:txBody>
          <a:bodyPr/>
          <a:lstStyle/>
          <a:p>
            <a:pPr algn="ctr"/>
            <a:r>
              <a:rPr lang="de-DE" cap="none" dirty="0">
                <a:ea typeface="ＭＳ Ｐゴシック" pitchFamily="-123" charset="-128"/>
              </a:rPr>
              <a:t>Warum die Provenienz Asch?</a:t>
            </a:r>
            <a:br>
              <a:rPr lang="de-DE" cap="none" dirty="0">
                <a:ea typeface="ＭＳ Ｐゴシック" pitchFamily="-123" charset="-128"/>
              </a:rPr>
            </a:br>
            <a:endParaRPr lang="de-DE" cap="none" dirty="0">
              <a:ea typeface="ＭＳ Ｐゴシック" pitchFamily="-123" charset="-128"/>
            </a:endParaRPr>
          </a:p>
        </p:txBody>
      </p:sp>
      <p:sp>
        <p:nvSpPr>
          <p:cNvPr id="18434" name="Fußzeilenplatzhalt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r>
              <a:rPr lang="de-DE" dirty="0"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6. Tagung Sammlungsmanagement - 13.04.2015</a:t>
            </a:r>
          </a:p>
        </p:txBody>
      </p:sp>
      <p:sp>
        <p:nvSpPr>
          <p:cNvPr id="18435" name="Textfeld 1"/>
          <p:cNvSpPr txBox="1">
            <a:spLocks noChangeArrowheads="1"/>
          </p:cNvSpPr>
          <p:nvPr/>
        </p:nvSpPr>
        <p:spPr bwMode="auto">
          <a:xfrm>
            <a:off x="4572000" y="2276475"/>
            <a:ext cx="4448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/>
              <a:t>Georg Thomas von Asch (1729-1807)</a:t>
            </a:r>
          </a:p>
        </p:txBody>
      </p:sp>
      <p:pic>
        <p:nvPicPr>
          <p:cNvPr id="18436" name="Inhaltsplatzhalter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628775"/>
            <a:ext cx="3600450" cy="442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feld 2"/>
          <p:cNvSpPr txBox="1">
            <a:spLocks noChangeArrowheads="1"/>
          </p:cNvSpPr>
          <p:nvPr/>
        </p:nvSpPr>
        <p:spPr bwMode="auto">
          <a:xfrm>
            <a:off x="5094288" y="2924175"/>
            <a:ext cx="357187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de-DE" sz="1600"/>
              <a:t>Gemälde von Kyrill Golowatschewski,</a:t>
            </a:r>
          </a:p>
          <a:p>
            <a:pPr algn="ctr"/>
            <a:r>
              <a:rPr lang="de-DE" sz="1600"/>
              <a:t>Öl auf Leinwand, 86 x 70 cm,</a:t>
            </a:r>
            <a:br>
              <a:rPr lang="de-DE" sz="1600"/>
            </a:br>
            <a:r>
              <a:rPr lang="de-DE" sz="1600"/>
              <a:t>Schenkung von 1780</a:t>
            </a:r>
          </a:p>
          <a:p>
            <a:pPr algn="ctr"/>
            <a:endParaRPr lang="de-DE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11560" y="4077072"/>
            <a:ext cx="7772400" cy="1362075"/>
          </a:xfrm>
        </p:spPr>
        <p:txBody>
          <a:bodyPr/>
          <a:lstStyle/>
          <a:p>
            <a:pPr algn="ctr">
              <a:defRPr/>
            </a:pPr>
            <a:r>
              <a:rPr lang="de-DE" sz="3200" dirty="0" smtClean="0"/>
              <a:t>7 auf einen Streich:</a:t>
            </a:r>
            <a:br>
              <a:rPr lang="de-DE" sz="3200" dirty="0" smtClean="0"/>
            </a:br>
            <a:r>
              <a:rPr lang="de-DE" sz="3200" dirty="0" smtClean="0"/>
              <a:t>7 Sammlungen – ein Modell</a:t>
            </a:r>
            <a:endParaRPr lang="de-DE" sz="3200" dirty="0"/>
          </a:p>
        </p:txBody>
      </p:sp>
      <p:sp>
        <p:nvSpPr>
          <p:cNvPr id="27651" name="Fußzeilenplatzhalt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r>
              <a:rPr lang="de-DE" dirty="0" smtClean="0"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6. Tagung Sammlungsmanagement - 13.04.2015</a:t>
            </a:r>
            <a:endParaRPr lang="de-DE" dirty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9" name="Horizontaler Bildlauf 8"/>
          <p:cNvSpPr/>
          <p:nvPr/>
        </p:nvSpPr>
        <p:spPr>
          <a:xfrm>
            <a:off x="539552" y="404664"/>
            <a:ext cx="7488832" cy="367240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>
                <a:solidFill>
                  <a:schemeClr val="accent1">
                    <a:lumMod val="50000"/>
                  </a:schemeClr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Anatomie             </a:t>
            </a:r>
          </a:p>
          <a:p>
            <a:r>
              <a:rPr lang="de-DE" dirty="0" smtClean="0">
                <a:solidFill>
                  <a:schemeClr val="accent1">
                    <a:lumMod val="50000"/>
                  </a:schemeClr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                        Geowissenschaftliches Zentrum</a:t>
            </a:r>
          </a:p>
          <a:p>
            <a:r>
              <a:rPr lang="de-DE" dirty="0" smtClean="0">
                <a:solidFill>
                  <a:schemeClr val="accent1">
                    <a:lumMod val="50000"/>
                  </a:schemeClr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                                                Zoologie</a:t>
            </a:r>
          </a:p>
          <a:p>
            <a:r>
              <a:rPr lang="de-DE" dirty="0" smtClean="0">
                <a:solidFill>
                  <a:schemeClr val="accent1">
                    <a:lumMod val="50000"/>
                  </a:schemeClr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       Kunstgeschichte</a:t>
            </a:r>
          </a:p>
          <a:p>
            <a:r>
              <a:rPr lang="de-DE" dirty="0" smtClean="0">
                <a:solidFill>
                  <a:schemeClr val="accent1">
                    <a:lumMod val="50000"/>
                  </a:schemeClr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                                   Ethnologie</a:t>
            </a:r>
          </a:p>
          <a:p>
            <a:r>
              <a:rPr lang="de-DE" dirty="0" smtClean="0">
                <a:solidFill>
                  <a:schemeClr val="accent1">
                    <a:lumMod val="50000"/>
                  </a:schemeClr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  SUB </a:t>
            </a:r>
          </a:p>
          <a:p>
            <a:r>
              <a:rPr lang="de-DE" dirty="0" smtClean="0">
                <a:solidFill>
                  <a:schemeClr val="accent1">
                    <a:lumMod val="50000"/>
                  </a:schemeClr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                                                      Archäologie </a:t>
            </a:r>
          </a:p>
        </p:txBody>
      </p:sp>
      <p:pic>
        <p:nvPicPr>
          <p:cNvPr id="6" name="Grafik 5" descr="C:\Users\eule\Pictures\AschBilder\686px-Fly_clos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05064"/>
            <a:ext cx="516138" cy="58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6" descr="C:\Users\eule\Pictures\AschBilder\686px-Fly_clos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3933056"/>
            <a:ext cx="516138" cy="58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 descr="C:\Users\eule\Pictures\AschBilder\686px-Fly_clos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5589240"/>
            <a:ext cx="516138" cy="58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9" descr="C:\Users\eule\Pictures\AschBilder\686px-Fly_clos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5301208"/>
            <a:ext cx="516138" cy="58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10" descr="C:\Users\eule\Pictures\AschBilder\686px-Fly_clos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013176"/>
            <a:ext cx="516138" cy="58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Grafik 11" descr="C:\Users\eule\Pictures\AschBilder\686px-Fly_clos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5229200"/>
            <a:ext cx="516138" cy="58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Grafik 12" descr="C:\Users\eule\Pictures\AschBilder\686px-Fly_clos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2204864"/>
            <a:ext cx="516138" cy="58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Kulturelles und wissenschaftliches Erbe im WWW</a:t>
            </a:r>
          </a:p>
        </p:txBody>
      </p:sp>
      <p:sp>
        <p:nvSpPr>
          <p:cNvPr id="17411" name="Inhaltsplatzhalter 2"/>
          <p:cNvSpPr>
            <a:spLocks noGrp="1"/>
          </p:cNvSpPr>
          <p:nvPr>
            <p:ph idx="1"/>
          </p:nvPr>
        </p:nvSpPr>
        <p:spPr>
          <a:xfrm>
            <a:off x="468313" y="1484312"/>
            <a:ext cx="8229600" cy="4752999"/>
          </a:xfrm>
        </p:spPr>
        <p:txBody>
          <a:bodyPr/>
          <a:lstStyle/>
          <a:p>
            <a:r>
              <a:rPr lang="de-DE" altLang="de-DE" dirty="0" smtClean="0"/>
              <a:t>Was ist die Vision?</a:t>
            </a:r>
          </a:p>
          <a:p>
            <a:pPr lvl="1"/>
            <a:r>
              <a:rPr lang="de-DE" altLang="de-DE" dirty="0" smtClean="0"/>
              <a:t>eine Plattform für den Zugang zu Millionen von digitalen kulturellen und wissenschaftlichen Objekten</a:t>
            </a:r>
          </a:p>
          <a:p>
            <a:pPr lvl="1"/>
            <a:r>
              <a:rPr lang="de-DE" altLang="de-DE" dirty="0" smtClean="0"/>
              <a:t>Vernetzung der Forschungsergebnisse verschiedener Projekte, Institutionen und Disziplinen</a:t>
            </a:r>
          </a:p>
          <a:p>
            <a:endParaRPr lang="de-DE" altLang="de-DE" dirty="0" smtClean="0"/>
          </a:p>
          <a:p>
            <a:r>
              <a:rPr lang="de-DE" altLang="de-DE" dirty="0" smtClean="0"/>
              <a:t>Was wird benötigt?</a:t>
            </a:r>
          </a:p>
          <a:p>
            <a:pPr lvl="1"/>
            <a:r>
              <a:rPr lang="de-DE" altLang="de-DE" dirty="0" smtClean="0"/>
              <a:t>eine gut strukturierte konsistente Beschreibung von Objekten unter Verwendung von Metadatenstandards</a:t>
            </a:r>
          </a:p>
          <a:p>
            <a:endParaRPr lang="de-DE" altLang="de-DE" dirty="0" smtClean="0"/>
          </a:p>
          <a:p>
            <a:r>
              <a:rPr lang="de-DE" altLang="de-DE" dirty="0" smtClean="0"/>
              <a:t>Was ist die Realität?</a:t>
            </a:r>
          </a:p>
          <a:p>
            <a:pPr lvl="1"/>
            <a:r>
              <a:rPr lang="de-DE" altLang="de-DE" dirty="0" smtClean="0"/>
              <a:t>kulturelle und wissenschaftliche Institutionen beschreiben ihre Metadaten unterschiedlich, denn es gibt spezifische Anforderungen, interne Regelungen, </a:t>
            </a:r>
            <a:r>
              <a:rPr lang="de-DE" altLang="de-DE" dirty="0" err="1" smtClean="0"/>
              <a:t>Altdaten</a:t>
            </a:r>
            <a:r>
              <a:rPr lang="de-DE" altLang="de-DE" dirty="0" smtClean="0"/>
              <a:t>, Gemeinschaftsabkommen, …</a:t>
            </a:r>
          </a:p>
          <a:p>
            <a:pPr lvl="1"/>
            <a:endParaRPr lang="de-DE" altLang="de-DE" dirty="0" smtClean="0"/>
          </a:p>
        </p:txBody>
      </p:sp>
      <p:sp>
        <p:nvSpPr>
          <p:cNvPr id="28676" name="Fußzeilenplatzhalt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r>
              <a:rPr lang="de-DE" dirty="0" smtClean="0"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6. Tagung Sammlungsmanagement - 13.04.2015</a:t>
            </a:r>
            <a:endParaRPr lang="de-DE" dirty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1. Fokus auf Beschreibung des Objekts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1628775"/>
            <a:ext cx="5975350" cy="792113"/>
          </a:xfrm>
        </p:spPr>
        <p:txBody>
          <a:bodyPr/>
          <a:lstStyle/>
          <a:p>
            <a:pPr lvl="1">
              <a:buFont typeface="Arial" pitchFamily="34" charset="0"/>
              <a:buChar char="•"/>
              <a:defRPr/>
            </a:pPr>
            <a:r>
              <a:rPr lang="de-DE" dirty="0" smtClean="0"/>
              <a:t>MARC (</a:t>
            </a:r>
            <a:r>
              <a:rPr lang="de-DE" dirty="0" err="1" smtClean="0"/>
              <a:t>Machine-Readable</a:t>
            </a:r>
            <a:r>
              <a:rPr lang="de-DE" dirty="0" smtClean="0"/>
              <a:t> </a:t>
            </a:r>
            <a:r>
              <a:rPr lang="de-DE" dirty="0" err="1" smtClean="0"/>
              <a:t>Cataloging</a:t>
            </a:r>
            <a:r>
              <a:rPr lang="de-DE" dirty="0" smtClean="0"/>
              <a:t>) </a:t>
            </a:r>
            <a:endParaRPr lang="de-DE" dirty="0"/>
          </a:p>
          <a:p>
            <a:pPr lvl="1">
              <a:buFont typeface="Arial" pitchFamily="34" charset="0"/>
              <a:buChar char="•"/>
              <a:defRPr/>
            </a:pPr>
            <a:r>
              <a:rPr lang="de-DE" dirty="0" smtClean="0"/>
              <a:t>MODS (</a:t>
            </a:r>
            <a:r>
              <a:rPr lang="de-DE" dirty="0" err="1" smtClean="0"/>
              <a:t>Metadata</a:t>
            </a:r>
            <a:r>
              <a:rPr lang="de-DE" dirty="0" smtClean="0"/>
              <a:t> </a:t>
            </a:r>
            <a:r>
              <a:rPr lang="de-DE" dirty="0" err="1" smtClean="0"/>
              <a:t>Object</a:t>
            </a:r>
            <a:r>
              <a:rPr lang="de-DE" dirty="0" smtClean="0"/>
              <a:t> Description Schema) </a:t>
            </a:r>
          </a:p>
          <a:p>
            <a:pPr marL="0" indent="0">
              <a:buFontTx/>
              <a:buNone/>
              <a:defRPr/>
            </a:pPr>
            <a:endParaRPr lang="de-DE" dirty="0"/>
          </a:p>
          <a:p>
            <a:pPr>
              <a:defRPr/>
            </a:pPr>
            <a:endParaRPr lang="de-DE" dirty="0" smtClean="0"/>
          </a:p>
          <a:p>
            <a:pPr>
              <a:defRPr/>
            </a:pPr>
            <a:endParaRPr lang="de-DE" dirty="0"/>
          </a:p>
          <a:p>
            <a:pPr marL="0" indent="0">
              <a:buFontTx/>
              <a:buNone/>
              <a:defRPr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29700" name="Fußzeilenplatzhalt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r>
              <a:rPr lang="de-DE" dirty="0" smtClean="0"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6. Tagung Sammlungsmanagement - 13.04.2015</a:t>
            </a:r>
            <a:endParaRPr lang="de-DE" dirty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29701" name="Picture 9" descr="http://upload.wikimedia.org/wikipedia/commons/0/02/HMCoSecondEdHobbi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3665538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13" descr="http://upload.wikimedia.org/wikipedia/commons/a/ab/JoyceUlysse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140968"/>
            <a:ext cx="14033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3851920" y="2420888"/>
            <a:ext cx="9485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altLang="de-DE" b="1" dirty="0" smtClean="0"/>
              <a:t>Wer?</a:t>
            </a:r>
            <a:endParaRPr lang="de-DE" altLang="de-DE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2051720" y="3717032"/>
            <a:ext cx="96032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Was?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feld 12"/>
          <p:cNvSpPr txBox="1">
            <a:spLocks noChangeArrowheads="1"/>
          </p:cNvSpPr>
          <p:nvPr/>
        </p:nvSpPr>
        <p:spPr bwMode="auto">
          <a:xfrm>
            <a:off x="3923928" y="5445224"/>
            <a:ext cx="8443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altLang="de-DE" b="1" dirty="0" smtClean="0"/>
              <a:t>Wo?</a:t>
            </a:r>
            <a:endParaRPr lang="de-DE" altLang="de-DE" b="1" dirty="0"/>
          </a:p>
        </p:txBody>
      </p:sp>
      <p:sp>
        <p:nvSpPr>
          <p:cNvPr id="14" name="Textfeld 13"/>
          <p:cNvSpPr txBox="1">
            <a:spLocks noChangeArrowheads="1"/>
          </p:cNvSpPr>
          <p:nvPr/>
        </p:nvSpPr>
        <p:spPr bwMode="auto">
          <a:xfrm>
            <a:off x="5508104" y="3861048"/>
            <a:ext cx="11975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altLang="de-DE" b="1" dirty="0" smtClean="0"/>
              <a:t>Wann?</a:t>
            </a:r>
            <a:endParaRPr lang="de-DE" altLang="de-DE" b="1" dirty="0"/>
          </a:p>
        </p:txBody>
      </p:sp>
      <p:cxnSp>
        <p:nvCxnSpPr>
          <p:cNvPr id="19" name="Gerade Verbindung mit Pfeil 18"/>
          <p:cNvCxnSpPr/>
          <p:nvPr/>
        </p:nvCxnSpPr>
        <p:spPr>
          <a:xfrm flipH="1">
            <a:off x="2987824" y="4005064"/>
            <a:ext cx="558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>
            <a:off x="4932040" y="4077072"/>
            <a:ext cx="55562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flipV="1">
            <a:off x="4283968" y="2780928"/>
            <a:ext cx="19050" cy="346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>
            <a:off x="4283968" y="4941168"/>
            <a:ext cx="19050" cy="4365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4" name="Textfeld 5"/>
          <p:cNvSpPr txBox="1">
            <a:spLocks noChangeArrowheads="1"/>
          </p:cNvSpPr>
          <p:nvPr/>
        </p:nvSpPr>
        <p:spPr bwMode="auto">
          <a:xfrm>
            <a:off x="0" y="5949280"/>
            <a:ext cx="42989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1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Bildnachweis:</a:t>
            </a:r>
            <a:r>
              <a:rPr lang="de-DE" altLang="de-DE" sz="1000" dirty="0" smtClean="0"/>
              <a:t> </a:t>
            </a:r>
            <a:r>
              <a:rPr lang="de-DE" altLang="de-DE" sz="1000" dirty="0">
                <a:hlinkClick r:id="rId4"/>
              </a:rPr>
              <a:t>http://commons.wikimedia.org/wiki/File:JoyceUlysses2.jpg</a:t>
            </a:r>
            <a:r>
              <a:rPr lang="de-DE" altLang="de-DE" sz="1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12" grpId="0"/>
      <p:bldP spid="13" grpId="0"/>
      <p:bldP spid="14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2. Beschreibung von Ereignissen im Lebenszyklus</a:t>
            </a:r>
            <a:br>
              <a:rPr lang="de-DE" altLang="de-DE" dirty="0" smtClean="0"/>
            </a:br>
            <a:r>
              <a:rPr lang="de-DE" altLang="de-DE" dirty="0" smtClean="0"/>
              <a:t>    eines Objekts …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7" y="1628775"/>
            <a:ext cx="8280152" cy="4536529"/>
          </a:xfrm>
        </p:spPr>
        <p:txBody>
          <a:bodyPr/>
          <a:lstStyle/>
          <a:p>
            <a:pPr lvl="1">
              <a:buFont typeface="Arial" pitchFamily="34" charset="0"/>
              <a:buChar char="•"/>
              <a:defRPr/>
            </a:pPr>
            <a:r>
              <a:rPr lang="de-DE" dirty="0" smtClean="0"/>
              <a:t>LIDO (Lightweight Information </a:t>
            </a:r>
            <a:r>
              <a:rPr lang="de-DE" dirty="0" err="1" smtClean="0"/>
              <a:t>Describing</a:t>
            </a:r>
            <a:r>
              <a:rPr lang="de-DE" dirty="0" smtClean="0"/>
              <a:t> Objects) </a:t>
            </a:r>
            <a:endParaRPr lang="de-DE" dirty="0"/>
          </a:p>
          <a:p>
            <a:pPr lvl="1">
              <a:buFont typeface="Arial" pitchFamily="34" charset="0"/>
              <a:buChar char="•"/>
              <a:defRPr/>
            </a:pPr>
            <a:r>
              <a:rPr lang="de-DE" dirty="0" smtClean="0"/>
              <a:t>CIDOC-CRM (</a:t>
            </a:r>
            <a:r>
              <a:rPr lang="de-DE" dirty="0" err="1" smtClean="0"/>
              <a:t>Conceptual</a:t>
            </a:r>
            <a:r>
              <a:rPr lang="de-DE" dirty="0" smtClean="0"/>
              <a:t> Reference Model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International </a:t>
            </a:r>
            <a:r>
              <a:rPr lang="de-DE" dirty="0" err="1" smtClean="0"/>
              <a:t>Committee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Documentation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International Council </a:t>
            </a:r>
            <a:r>
              <a:rPr lang="de-DE" dirty="0" err="1" smtClean="0"/>
              <a:t>of</a:t>
            </a:r>
            <a:r>
              <a:rPr lang="de-DE" dirty="0" smtClean="0"/>
              <a:t> Museums)</a:t>
            </a:r>
          </a:p>
          <a:p>
            <a:pPr>
              <a:defRPr/>
            </a:pPr>
            <a:endParaRPr lang="de-DE" dirty="0" smtClean="0"/>
          </a:p>
          <a:p>
            <a:pPr marL="0" indent="0">
              <a:buFontTx/>
              <a:buNone/>
              <a:defRPr/>
            </a:pPr>
            <a:endParaRPr lang="de-DE" dirty="0"/>
          </a:p>
          <a:p>
            <a:pPr>
              <a:defRPr/>
            </a:pPr>
            <a:endParaRPr lang="de-DE" dirty="0" smtClean="0"/>
          </a:p>
          <a:p>
            <a:pPr>
              <a:defRPr/>
            </a:pPr>
            <a:endParaRPr lang="de-DE" dirty="0"/>
          </a:p>
          <a:p>
            <a:pPr marL="0" indent="0">
              <a:buFontTx/>
              <a:buNone/>
              <a:defRPr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30724" name="Fußzeilenplatzhalt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r>
              <a:rPr lang="de-DE" dirty="0" smtClean="0"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6. Tagung Sammlungsmanagement - 13.04.2015</a:t>
            </a:r>
            <a:endParaRPr lang="de-DE" dirty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30725" name="Picture 9" descr="http://upload.wikimedia.org/wikipedia/commons/0/02/HMCoSecondEdHobbi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3665538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4" descr="Toma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284984"/>
            <a:ext cx="2487612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4283968" y="2564904"/>
            <a:ext cx="9485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altLang="de-DE" b="1" dirty="0" smtClean="0"/>
              <a:t>Wer?</a:t>
            </a:r>
            <a:endParaRPr lang="de-DE" altLang="de-DE" b="1" dirty="0"/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2123728" y="4293096"/>
            <a:ext cx="9939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altLang="de-DE" b="1" dirty="0" smtClean="0"/>
              <a:t>Was?</a:t>
            </a:r>
            <a:endParaRPr lang="de-DE" altLang="de-DE" b="1" dirty="0"/>
          </a:p>
        </p:txBody>
      </p:sp>
      <p:sp>
        <p:nvSpPr>
          <p:cNvPr id="11" name="Textfeld 10"/>
          <p:cNvSpPr txBox="1">
            <a:spLocks noChangeArrowheads="1"/>
          </p:cNvSpPr>
          <p:nvPr/>
        </p:nvSpPr>
        <p:spPr bwMode="auto">
          <a:xfrm>
            <a:off x="4211960" y="5805264"/>
            <a:ext cx="11975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altLang="de-DE" b="1" dirty="0" smtClean="0"/>
              <a:t>Wann?</a:t>
            </a:r>
            <a:endParaRPr lang="de-DE" altLang="de-DE" b="1" dirty="0"/>
          </a:p>
        </p:txBody>
      </p:sp>
      <p:sp>
        <p:nvSpPr>
          <p:cNvPr id="12" name="Textfeld 11"/>
          <p:cNvSpPr txBox="1">
            <a:spLocks noChangeArrowheads="1"/>
          </p:cNvSpPr>
          <p:nvPr/>
        </p:nvSpPr>
        <p:spPr bwMode="auto">
          <a:xfrm>
            <a:off x="6291263" y="4318000"/>
            <a:ext cx="8443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altLang="de-DE" b="1" dirty="0" smtClean="0"/>
              <a:t>Wo?</a:t>
            </a:r>
            <a:endParaRPr lang="de-DE" altLang="de-DE" b="1" dirty="0"/>
          </a:p>
        </p:txBody>
      </p:sp>
      <p:cxnSp>
        <p:nvCxnSpPr>
          <p:cNvPr id="6" name="Gerade Verbindung mit Pfeil 5"/>
          <p:cNvCxnSpPr>
            <a:stCxn id="63492" idx="0"/>
          </p:cNvCxnSpPr>
          <p:nvPr/>
        </p:nvCxnSpPr>
        <p:spPr>
          <a:xfrm flipH="1" flipV="1">
            <a:off x="4591050" y="2924944"/>
            <a:ext cx="72628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>
            <a:stCxn id="0" idx="3"/>
            <a:endCxn id="12" idx="1"/>
          </p:cNvCxnSpPr>
          <p:nvPr/>
        </p:nvCxnSpPr>
        <p:spPr>
          <a:xfrm>
            <a:off x="5883275" y="4502150"/>
            <a:ext cx="4079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4716016" y="5445224"/>
            <a:ext cx="620" cy="3690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H="1">
            <a:off x="3059832" y="4509120"/>
            <a:ext cx="3460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Textfeld 5"/>
          <p:cNvSpPr txBox="1">
            <a:spLocks noChangeArrowheads="1"/>
          </p:cNvSpPr>
          <p:nvPr/>
        </p:nvSpPr>
        <p:spPr bwMode="auto">
          <a:xfrm>
            <a:off x="323850" y="5927725"/>
            <a:ext cx="382027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altLang="de-DE" sz="1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Bildnachweis</a:t>
            </a:r>
            <a:r>
              <a:rPr lang="de-DE" altLang="de-DE" sz="10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:</a:t>
            </a:r>
            <a:r>
              <a:rPr lang="de-DE" altLang="de-DE" sz="1000" dirty="0" smtClean="0"/>
              <a:t> </a:t>
            </a:r>
            <a:r>
              <a:rPr lang="de-DE" altLang="de-DE" sz="1000" dirty="0">
                <a:hlinkClick r:id="rId4"/>
              </a:rPr>
              <a:t>http://commons.wikimedia.org/wiki/File:Toma2.gif</a:t>
            </a:r>
            <a:r>
              <a:rPr lang="de-DE" altLang="de-DE" sz="1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0" grpId="0"/>
      <p:bldP spid="11" grpId="0"/>
      <p:bldP spid="12" grpId="0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8825" y="1563688"/>
            <a:ext cx="8229600" cy="4525962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de-DE" altLang="de-DE" dirty="0" smtClean="0"/>
              <a:t>EAD (</a:t>
            </a:r>
            <a:r>
              <a:rPr lang="de-DE" altLang="de-DE" dirty="0" err="1" smtClean="0"/>
              <a:t>Encoded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Archival</a:t>
            </a:r>
            <a:r>
              <a:rPr lang="de-DE" altLang="de-DE" dirty="0" smtClean="0"/>
              <a:t> Description)</a:t>
            </a:r>
          </a:p>
          <a:p>
            <a:pPr lvl="1">
              <a:buFont typeface="Arial" pitchFamily="34" charset="0"/>
              <a:buChar char="•"/>
            </a:pPr>
            <a:r>
              <a:rPr lang="de-DE" altLang="de-DE" dirty="0" smtClean="0"/>
              <a:t>METS (</a:t>
            </a:r>
            <a:r>
              <a:rPr lang="de-DE" altLang="de-DE" dirty="0" err="1" smtClean="0"/>
              <a:t>Metadata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Encoding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Transmission Standard)</a:t>
            </a:r>
          </a:p>
        </p:txBody>
      </p:sp>
      <p:sp>
        <p:nvSpPr>
          <p:cNvPr id="3174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3. Beschreibung der Kompilation von Objekten</a:t>
            </a:r>
          </a:p>
        </p:txBody>
      </p:sp>
      <p:sp>
        <p:nvSpPr>
          <p:cNvPr id="31748" name="Fußzeilenplatzhalt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r>
              <a:rPr lang="de-DE" dirty="0" smtClean="0"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6. Tagung Sammlungsmanagement - 13.04.2015</a:t>
            </a:r>
            <a:endParaRPr lang="de-DE" dirty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4499992" y="2276872"/>
            <a:ext cx="91486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Wer?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feld 23"/>
          <p:cNvSpPr txBox="1">
            <a:spLocks noChangeArrowheads="1"/>
          </p:cNvSpPr>
          <p:nvPr/>
        </p:nvSpPr>
        <p:spPr bwMode="auto">
          <a:xfrm>
            <a:off x="1835696" y="4221088"/>
            <a:ext cx="9939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altLang="de-DE" b="1" dirty="0" smtClean="0"/>
              <a:t>Was?</a:t>
            </a:r>
            <a:endParaRPr lang="de-DE" altLang="de-DE" b="1" dirty="0"/>
          </a:p>
        </p:txBody>
      </p:sp>
      <p:sp>
        <p:nvSpPr>
          <p:cNvPr id="25" name="Textfeld 24"/>
          <p:cNvSpPr txBox="1"/>
          <p:nvPr/>
        </p:nvSpPr>
        <p:spPr>
          <a:xfrm>
            <a:off x="6876256" y="4221088"/>
            <a:ext cx="81227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Wo?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4572000" y="5805264"/>
            <a:ext cx="114948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Wann?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5546" name="Picture 10" descr="http://upload.wikimedia.org/wikipedia/commons/d/db/Aktenordner%2C_stehend.jpg?uselang=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924944"/>
            <a:ext cx="3357563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Gerade Verbindung mit Pfeil 27"/>
          <p:cNvCxnSpPr/>
          <p:nvPr/>
        </p:nvCxnSpPr>
        <p:spPr>
          <a:xfrm flipH="1">
            <a:off x="4860032" y="2636912"/>
            <a:ext cx="0" cy="282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 flipH="1">
            <a:off x="6516216" y="4437112"/>
            <a:ext cx="32226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5537" name="Gerade Verbindung mit Pfeil 65536"/>
          <p:cNvCxnSpPr/>
          <p:nvPr/>
        </p:nvCxnSpPr>
        <p:spPr>
          <a:xfrm flipV="1">
            <a:off x="4932040" y="544522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5547" name="Gerade Verbindung mit Pfeil 65546"/>
          <p:cNvCxnSpPr/>
          <p:nvPr/>
        </p:nvCxnSpPr>
        <p:spPr>
          <a:xfrm>
            <a:off x="2771800" y="4437112"/>
            <a:ext cx="36195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6" name="Textfeld 5"/>
          <p:cNvSpPr txBox="1">
            <a:spLocks noChangeArrowheads="1"/>
          </p:cNvSpPr>
          <p:nvPr/>
        </p:nvSpPr>
        <p:spPr bwMode="auto">
          <a:xfrm>
            <a:off x="107504" y="5877272"/>
            <a:ext cx="42989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1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Bildnachweis:</a:t>
            </a:r>
            <a:r>
              <a:rPr lang="de-DE" altLang="de-DE" sz="1000" dirty="0" smtClean="0"/>
              <a:t> </a:t>
            </a:r>
            <a:r>
              <a:rPr lang="de-DE" altLang="de-DE" sz="1000" dirty="0">
                <a:hlinkClick r:id="rId3"/>
              </a:rPr>
              <a:t>http://commons.wikimedia.org/wiki/File:Aktenordner,_stehend.jpg</a:t>
            </a:r>
            <a:r>
              <a:rPr lang="de-DE" altLang="de-DE" sz="1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65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65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9" grpId="0"/>
      <p:bldP spid="24" grpId="0"/>
      <p:bldP spid="25" grpId="0"/>
      <p:bldP spid="26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4. Beschreibung von „Objekten“ im Rahmen</a:t>
            </a:r>
            <a:br>
              <a:rPr lang="de-DE" altLang="de-DE" dirty="0" smtClean="0"/>
            </a:br>
            <a:r>
              <a:rPr lang="de-DE" altLang="de-DE" dirty="0" smtClean="0"/>
              <a:t>    von Konzepten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1628775"/>
            <a:ext cx="8280400" cy="4525963"/>
          </a:xfrm>
        </p:spPr>
        <p:txBody>
          <a:bodyPr/>
          <a:lstStyle/>
          <a:p>
            <a:pPr lvl="1">
              <a:buFont typeface="Arial" pitchFamily="34" charset="0"/>
              <a:buChar char="•"/>
              <a:defRPr/>
            </a:pPr>
            <a:r>
              <a:rPr lang="de-DE" dirty="0" smtClean="0"/>
              <a:t>Darwin Core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de-DE" dirty="0" smtClean="0"/>
              <a:t>ABCD (Access </a:t>
            </a:r>
            <a:r>
              <a:rPr lang="de-DE" dirty="0" err="1" smtClean="0"/>
              <a:t>to</a:t>
            </a:r>
            <a:r>
              <a:rPr lang="de-DE" dirty="0" smtClean="0"/>
              <a:t> Biological Collection Data)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 smtClean="0"/>
          </a:p>
          <a:p>
            <a:pPr>
              <a:defRPr/>
            </a:pPr>
            <a:endParaRPr lang="de-DE" dirty="0"/>
          </a:p>
          <a:p>
            <a:pPr marL="0" indent="0">
              <a:buFontTx/>
              <a:buNone/>
              <a:defRPr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32772" name="Fußzeilenplatzhalt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r>
              <a:rPr lang="de-DE" dirty="0" smtClean="0"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6. Tagung Sammlungsmanagement - 13.04.2015</a:t>
            </a:r>
            <a:endParaRPr lang="de-DE" dirty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32773" name="Picture 9" descr="http://upload.wikimedia.org/wikipedia/commons/0/02/HMCoSecondEdHobbi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3665538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855704" y="3212976"/>
            <a:ext cx="270710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3923928" y="2492896"/>
            <a:ext cx="91486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Wer?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feld 10"/>
          <p:cNvSpPr txBox="1">
            <a:spLocks noChangeArrowheads="1"/>
          </p:cNvSpPr>
          <p:nvPr/>
        </p:nvSpPr>
        <p:spPr bwMode="auto">
          <a:xfrm>
            <a:off x="1403648" y="3861048"/>
            <a:ext cx="9939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altLang="de-DE" b="1" dirty="0" smtClean="0"/>
              <a:t>Was?</a:t>
            </a:r>
            <a:endParaRPr lang="de-DE" altLang="de-DE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6084168" y="4005064"/>
            <a:ext cx="81227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Wo?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779912" y="5373216"/>
            <a:ext cx="114948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Wann?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4211960" y="2924944"/>
            <a:ext cx="0" cy="279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" name="Gerade Verbindung mit Pfeil 5"/>
          <p:cNvCxnSpPr/>
          <p:nvPr/>
        </p:nvCxnSpPr>
        <p:spPr>
          <a:xfrm flipV="1">
            <a:off x="4283968" y="5013176"/>
            <a:ext cx="0" cy="3603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V="1">
            <a:off x="2411760" y="4149080"/>
            <a:ext cx="344231" cy="148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H="1">
            <a:off x="5580112" y="4221088"/>
            <a:ext cx="3968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2" name="Textfeld 5"/>
          <p:cNvSpPr txBox="1">
            <a:spLocks noChangeArrowheads="1"/>
          </p:cNvSpPr>
          <p:nvPr/>
        </p:nvSpPr>
        <p:spPr bwMode="auto">
          <a:xfrm>
            <a:off x="323850" y="6021287"/>
            <a:ext cx="54954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altLang="de-DE" sz="1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Bildnachweis</a:t>
            </a:r>
            <a:r>
              <a:rPr lang="de-DE" altLang="de-DE" sz="10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:</a:t>
            </a:r>
            <a:r>
              <a:rPr lang="de-DE" altLang="de-DE" sz="1000" dirty="0" smtClean="0"/>
              <a:t> </a:t>
            </a:r>
            <a:r>
              <a:rPr lang="de-DE" altLang="de-DE" sz="1000" dirty="0" smtClean="0">
                <a:hlinkClick r:id="rId4"/>
              </a:rPr>
              <a:t>http://commons.wikimedia.org/wiki/File:ES-fuerte-jandia-ziegen.jpg?uselang=de</a:t>
            </a:r>
            <a:endParaRPr lang="de-DE" altLang="de-DE" sz="1000" dirty="0" smtClean="0"/>
          </a:p>
          <a:p>
            <a:endParaRPr lang="de-DE" altLang="de-DE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/>
      <p:bldP spid="12" grpId="0"/>
      <p:bldP spid="13" grpId="0"/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Ziel des ASCH-Projekts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1628775"/>
            <a:ext cx="4103687" cy="4525963"/>
          </a:xfrm>
        </p:spPr>
        <p:txBody>
          <a:bodyPr/>
          <a:lstStyle/>
          <a:p>
            <a:r>
              <a:rPr lang="de-DE" altLang="de-DE" dirty="0" smtClean="0"/>
              <a:t>Entwicklung eines Metamodells, das Metadaten, die auf unterschiedlichen Modellen (z. B. LIDO, EAD, MODS) basieren, zusammenführt</a:t>
            </a:r>
          </a:p>
          <a:p>
            <a:pPr lvl="1"/>
            <a:r>
              <a:rPr lang="de-DE" altLang="de-DE" dirty="0" smtClean="0"/>
              <a:t>irgendwo zwischen RDF und CIDOC-CRM </a:t>
            </a:r>
          </a:p>
          <a:p>
            <a:pPr lvl="1"/>
            <a:r>
              <a:rPr lang="de-DE" altLang="de-DE" dirty="0" smtClean="0"/>
              <a:t>mehr RDF - weniger CRM</a:t>
            </a:r>
          </a:p>
          <a:p>
            <a:endParaRPr lang="de-DE" altLang="de-DE" dirty="0" smtClean="0"/>
          </a:p>
          <a:p>
            <a:r>
              <a:rPr lang="de-DE" altLang="de-DE" dirty="0" smtClean="0"/>
              <a:t>Mit dem Schwerpunkt auf der Beschreibung von </a:t>
            </a:r>
            <a:r>
              <a:rPr lang="de-DE" altLang="de-DE" dirty="0" err="1" smtClean="0"/>
              <a:t>Provenienzinformationen</a:t>
            </a:r>
            <a:endParaRPr lang="de-DE" altLang="de-DE" dirty="0" smtClean="0"/>
          </a:p>
          <a:p>
            <a:pPr lvl="1"/>
            <a:r>
              <a:rPr lang="de-DE" altLang="de-DE" dirty="0" smtClean="0"/>
              <a:t>W3CPROV als Grundlage</a:t>
            </a:r>
          </a:p>
          <a:p>
            <a:pPr lvl="1"/>
            <a:r>
              <a:rPr lang="de-DE" altLang="de-DE" dirty="0" smtClean="0"/>
              <a:t>Konkordanz zu anderen Metadatenstandards (z. B. EDM, CIDOC-CRM)</a:t>
            </a:r>
          </a:p>
          <a:p>
            <a:endParaRPr lang="de-DE" altLang="de-DE" dirty="0" smtClean="0"/>
          </a:p>
          <a:p>
            <a:endParaRPr lang="de-DE" altLang="de-DE" dirty="0" smtClean="0"/>
          </a:p>
        </p:txBody>
      </p:sp>
      <p:sp>
        <p:nvSpPr>
          <p:cNvPr id="28676" name="Fußzeilenplatzhalt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r>
              <a:rPr lang="de-DE" dirty="0" smtClean="0"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6. Tagung Sammlungsmanagement - 13.04.2015</a:t>
            </a:r>
            <a:endParaRPr lang="de-DE" dirty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28677" name="Grafik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484313"/>
            <a:ext cx="40386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579437"/>
          </a:xfrm>
        </p:spPr>
        <p:txBody>
          <a:bodyPr/>
          <a:lstStyle/>
          <a:p>
            <a:r>
              <a:rPr lang="de-DE" smtClean="0"/>
              <a:t>ASCH-Anwendungsprofile</a:t>
            </a:r>
          </a:p>
        </p:txBody>
      </p:sp>
      <p:sp>
        <p:nvSpPr>
          <p:cNvPr id="29699" name="Inhaltsplatzhalter 2"/>
          <p:cNvSpPr>
            <a:spLocks noGrp="1"/>
          </p:cNvSpPr>
          <p:nvPr>
            <p:ph idx="1"/>
          </p:nvPr>
        </p:nvSpPr>
        <p:spPr>
          <a:xfrm>
            <a:off x="468313" y="981075"/>
            <a:ext cx="8229600" cy="5173663"/>
          </a:xfrm>
        </p:spPr>
        <p:txBody>
          <a:bodyPr/>
          <a:lstStyle/>
          <a:p>
            <a:r>
              <a:rPr lang="de-DE" altLang="de-DE" dirty="0" smtClean="0"/>
              <a:t>Entwicklung domainspezifischer Anwendungsprofile</a:t>
            </a:r>
          </a:p>
          <a:p>
            <a:pPr lvl="1"/>
            <a:r>
              <a:rPr lang="de-DE" altLang="de-DE" dirty="0" smtClean="0"/>
              <a:t>unter Verwendung von domainspezifischen Standards wie LIDO, MODS, Darwin Core etc.</a:t>
            </a:r>
          </a:p>
          <a:p>
            <a:pPr lvl="1"/>
            <a:r>
              <a:rPr lang="de-DE" altLang="de-DE" dirty="0" smtClean="0"/>
              <a:t>auf der Grundlage des DCMI </a:t>
            </a:r>
            <a:r>
              <a:rPr lang="de-DE" altLang="de-DE" dirty="0" err="1" smtClean="0"/>
              <a:t>Dumb</a:t>
            </a:r>
            <a:r>
              <a:rPr lang="de-DE" altLang="de-DE" dirty="0" smtClean="0"/>
              <a:t>-Down </a:t>
            </a:r>
            <a:r>
              <a:rPr lang="de-DE" altLang="de-DE" dirty="0" err="1" smtClean="0"/>
              <a:t>Principle</a:t>
            </a:r>
            <a:r>
              <a:rPr lang="de-DE" altLang="de-DE" dirty="0" smtClean="0"/>
              <a:t> werden die verwendeten </a:t>
            </a:r>
            <a:r>
              <a:rPr lang="de-DE" altLang="de-DE" i="1" dirty="0" err="1" smtClean="0"/>
              <a:t>properties</a:t>
            </a:r>
            <a:r>
              <a:rPr lang="de-DE" altLang="de-DE" dirty="0" smtClean="0"/>
              <a:t> und </a:t>
            </a:r>
            <a:r>
              <a:rPr lang="de-DE" altLang="de-DE" i="1" dirty="0" err="1" smtClean="0"/>
              <a:t>classes</a:t>
            </a:r>
            <a:r>
              <a:rPr lang="de-DE" altLang="de-DE" dirty="0" smtClean="0"/>
              <a:t> auf das Metamodell </a:t>
            </a:r>
            <a:r>
              <a:rPr lang="de-DE" altLang="de-DE" dirty="0" err="1" smtClean="0"/>
              <a:t>gemappt</a:t>
            </a:r>
            <a:endParaRPr lang="de-DE" altLang="de-DE" dirty="0" smtClean="0"/>
          </a:p>
          <a:p>
            <a:pPr lvl="1"/>
            <a:endParaRPr lang="de-DE" altLang="de-DE" dirty="0" smtClean="0"/>
          </a:p>
          <a:p>
            <a:pPr lvl="1"/>
            <a:endParaRPr lang="de-DE" altLang="de-DE" dirty="0" smtClean="0"/>
          </a:p>
          <a:p>
            <a:pPr lvl="1"/>
            <a:endParaRPr lang="de-DE" altLang="de-DE" dirty="0" smtClean="0"/>
          </a:p>
          <a:p>
            <a:pPr lvl="1"/>
            <a:endParaRPr lang="de-DE" altLang="de-DE" dirty="0" smtClean="0"/>
          </a:p>
          <a:p>
            <a:pPr lvl="1"/>
            <a:endParaRPr lang="de-DE" altLang="de-DE" dirty="0" smtClean="0"/>
          </a:p>
          <a:p>
            <a:pPr lvl="1"/>
            <a:endParaRPr lang="de-DE" altLang="de-DE" dirty="0" smtClean="0"/>
          </a:p>
          <a:p>
            <a:pPr lvl="1"/>
            <a:endParaRPr lang="de-DE" altLang="de-DE" dirty="0" smtClean="0"/>
          </a:p>
          <a:p>
            <a:pPr lvl="1"/>
            <a:endParaRPr lang="de-DE" altLang="de-DE" dirty="0" smtClean="0"/>
          </a:p>
          <a:p>
            <a:pPr lvl="1"/>
            <a:endParaRPr lang="de-DE" altLang="de-DE" dirty="0" smtClean="0"/>
          </a:p>
          <a:p>
            <a:pPr lvl="1"/>
            <a:endParaRPr lang="de-DE" altLang="de-DE" dirty="0" smtClean="0"/>
          </a:p>
          <a:p>
            <a:pPr lvl="1"/>
            <a:endParaRPr lang="de-DE" altLang="de-DE" dirty="0" smtClean="0"/>
          </a:p>
          <a:p>
            <a:pPr lvl="1"/>
            <a:r>
              <a:rPr lang="de-DE" altLang="de-DE" dirty="0" smtClean="0"/>
              <a:t>Überprüfung, inwieweit die Anwendungsprofile in das Modell passen</a:t>
            </a:r>
          </a:p>
          <a:p>
            <a:pPr lvl="1"/>
            <a:r>
              <a:rPr lang="de-DE" altLang="de-DE" dirty="0" smtClean="0"/>
              <a:t>ggf. Metamodell erweitern</a:t>
            </a:r>
            <a:endParaRPr lang="de-DE" dirty="0" smtClean="0"/>
          </a:p>
        </p:txBody>
      </p:sp>
      <p:sp>
        <p:nvSpPr>
          <p:cNvPr id="29700" name="Fußzeilenplatzhalt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r>
              <a:rPr lang="de-DE" dirty="0" smtClean="0"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6. Tagung Sammlungsmanagement - 13.04.2015</a:t>
            </a:r>
            <a:endParaRPr lang="de-DE" dirty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492375"/>
            <a:ext cx="7872412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447675" y="549275"/>
            <a:ext cx="7346950" cy="579438"/>
          </a:xfrm>
        </p:spPr>
        <p:txBody>
          <a:bodyPr/>
          <a:lstStyle/>
          <a:p>
            <a:r>
              <a:rPr lang="de-DE" altLang="de-DE" dirty="0" smtClean="0"/>
              <a:t>Kontextualisierung heterogener Objekte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327151"/>
            <a:ext cx="3816424" cy="2029842"/>
          </a:xfrm>
        </p:spPr>
        <p:txBody>
          <a:bodyPr/>
          <a:lstStyle/>
          <a:p>
            <a:pPr marL="180975" lvl="1" indent="0">
              <a:buFont typeface="Arial" pitchFamily="34" charset="0"/>
              <a:buChar char="•"/>
              <a:defRPr/>
            </a:pPr>
            <a:r>
              <a:rPr lang="de-DE" dirty="0" smtClean="0"/>
              <a:t>  EDM (</a:t>
            </a:r>
            <a:r>
              <a:rPr lang="de-DE" dirty="0" err="1" smtClean="0"/>
              <a:t>Europeana</a:t>
            </a:r>
            <a:r>
              <a:rPr lang="de-DE" dirty="0" smtClean="0"/>
              <a:t> Data Model)</a:t>
            </a:r>
          </a:p>
          <a:p>
            <a:pPr marL="180975" lvl="1" indent="0">
              <a:buFont typeface="Arial" pitchFamily="34" charset="0"/>
              <a:buChar char="•"/>
              <a:defRPr/>
            </a:pPr>
            <a:r>
              <a:rPr lang="de-DE" dirty="0" smtClean="0"/>
              <a:t>  W3C PROV  </a:t>
            </a:r>
          </a:p>
          <a:p>
            <a:pPr lvl="1">
              <a:defRPr/>
            </a:pPr>
            <a:endParaRPr lang="de-DE" dirty="0" smtClean="0"/>
          </a:p>
          <a:p>
            <a:pPr>
              <a:defRPr/>
            </a:pPr>
            <a:endParaRPr lang="de-DE" dirty="0" smtClean="0"/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 smtClean="0"/>
          </a:p>
          <a:p>
            <a:pPr>
              <a:defRPr/>
            </a:pPr>
            <a:endParaRPr lang="de-DE" dirty="0"/>
          </a:p>
          <a:p>
            <a:pPr marL="0" indent="0">
              <a:buFontTx/>
              <a:buNone/>
              <a:defRPr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27652" name="Fußzeilenplatzhalt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r>
              <a:rPr lang="de-DE" dirty="0" smtClean="0"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6. Tagung Sammlungsmanagement - 13.04.2015</a:t>
            </a:r>
            <a:endParaRPr lang="de-DE" dirty="0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27653" name="Picture 9" descr="http://upload.wikimedia.org/wikipedia/commons/0/02/HMCoSecondEdHobbi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3665538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5"/>
          <p:cNvSpPr txBox="1">
            <a:spLocks noChangeArrowheads="1"/>
          </p:cNvSpPr>
          <p:nvPr/>
        </p:nvSpPr>
        <p:spPr bwMode="auto">
          <a:xfrm>
            <a:off x="58738" y="5589588"/>
            <a:ext cx="546576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1000" dirty="0" smtClean="0">
                <a:solidFill>
                  <a:schemeClr val="bg2">
                    <a:lumMod val="75000"/>
                  </a:schemeClr>
                </a:solidFill>
              </a:rPr>
              <a:t>Bildnachweis:</a:t>
            </a:r>
            <a:r>
              <a:rPr lang="de-DE" altLang="de-DE" sz="1000" dirty="0" smtClean="0"/>
              <a:t> </a:t>
            </a:r>
            <a:r>
              <a:rPr lang="de-DE" altLang="de-DE" sz="1000" dirty="0" smtClean="0">
                <a:hlinkClick r:id="rId3"/>
              </a:rPr>
              <a:t>http://commons.wikimedia.org/wiki/Georg_Thomas_von_Asch</a:t>
            </a:r>
            <a:endParaRPr lang="de-DE" altLang="de-DE" sz="1000" dirty="0" smtClean="0"/>
          </a:p>
          <a:p>
            <a:r>
              <a:rPr lang="de-DE" altLang="de-DE" sz="1000" dirty="0" smtClean="0">
                <a:hlinkClick r:id="rId4"/>
              </a:rPr>
              <a:t>http://commons.wikimedia.org/wiki/</a:t>
            </a:r>
            <a:r>
              <a:rPr lang="az-Cyrl-AZ" sz="1000" b="1" dirty="0" smtClean="0">
                <a:hlinkClick r:id="rId4"/>
              </a:rPr>
              <a:t>Сибирь</a:t>
            </a:r>
            <a:endParaRPr lang="de-DE" sz="1000" b="1" dirty="0" smtClean="0"/>
          </a:p>
          <a:p>
            <a:r>
              <a:rPr lang="de-DE" altLang="de-DE" sz="1000" dirty="0" smtClean="0">
                <a:hlinkClick r:id="rId5"/>
              </a:rPr>
              <a:t>http://www.vistorica.com/ger/persongroups/1500,2000,european,all,small.html</a:t>
            </a:r>
            <a:r>
              <a:rPr lang="de-DE" altLang="de-DE" sz="1000" dirty="0" smtClean="0"/>
              <a:t> </a:t>
            </a:r>
            <a:endParaRPr lang="de-DE" altLang="de-DE" sz="1000" dirty="0"/>
          </a:p>
        </p:txBody>
      </p:sp>
      <p:cxnSp>
        <p:nvCxnSpPr>
          <p:cNvPr id="11" name="Gerade Verbindung mit Pfeil 10"/>
          <p:cNvCxnSpPr/>
          <p:nvPr/>
        </p:nvCxnSpPr>
        <p:spPr>
          <a:xfrm rot="5400000">
            <a:off x="2436148" y="3620636"/>
            <a:ext cx="1063674" cy="392370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endCxn id="27673" idx="1"/>
          </p:cNvCxnSpPr>
          <p:nvPr/>
        </p:nvCxnSpPr>
        <p:spPr>
          <a:xfrm>
            <a:off x="3563890" y="3284985"/>
            <a:ext cx="1224134" cy="806896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2" name="Gruppieren 7"/>
          <p:cNvGrpSpPr>
            <a:grpSpLocks/>
          </p:cNvGrpSpPr>
          <p:nvPr/>
        </p:nvGrpSpPr>
        <p:grpSpPr bwMode="auto">
          <a:xfrm>
            <a:off x="1619672" y="1196752"/>
            <a:ext cx="6604974" cy="3672408"/>
            <a:chOff x="3159304" y="1359948"/>
            <a:chExt cx="4824157" cy="3847293"/>
          </a:xfrm>
        </p:grpSpPr>
        <p:sp>
          <p:nvSpPr>
            <p:cNvPr id="27677" name="Textfeld 11"/>
            <p:cNvSpPr txBox="1">
              <a:spLocks noChangeArrowheads="1"/>
            </p:cNvSpPr>
            <p:nvPr/>
          </p:nvSpPr>
          <p:spPr bwMode="auto">
            <a:xfrm>
              <a:off x="4158577" y="1888007"/>
              <a:ext cx="921858" cy="483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de-DE" altLang="de-DE" b="1" dirty="0" smtClean="0"/>
                <a:t>Wer?</a:t>
              </a:r>
              <a:endParaRPr lang="de-DE" altLang="de-DE" b="1" dirty="0"/>
            </a:p>
          </p:txBody>
        </p:sp>
        <p:sp>
          <p:nvSpPr>
            <p:cNvPr id="27675" name="Textfeld 12"/>
            <p:cNvSpPr txBox="1">
              <a:spLocks noChangeArrowheads="1"/>
            </p:cNvSpPr>
            <p:nvPr/>
          </p:nvSpPr>
          <p:spPr bwMode="auto">
            <a:xfrm>
              <a:off x="3159304" y="3547624"/>
              <a:ext cx="725993" cy="483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altLang="de-DE" b="1" dirty="0" smtClean="0"/>
                <a:t>Was?</a:t>
              </a:r>
              <a:endParaRPr lang="de-DE" altLang="de-DE" b="1" dirty="0"/>
            </a:p>
          </p:txBody>
        </p:sp>
        <p:sp>
          <p:nvSpPr>
            <p:cNvPr id="27673" name="Textfeld 13"/>
            <p:cNvSpPr txBox="1">
              <a:spLocks noChangeArrowheads="1"/>
            </p:cNvSpPr>
            <p:nvPr/>
          </p:nvSpPr>
          <p:spPr bwMode="auto">
            <a:xfrm>
              <a:off x="5473413" y="4151121"/>
              <a:ext cx="874686" cy="483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altLang="de-DE" b="1" dirty="0" smtClean="0"/>
                <a:t>Wann?</a:t>
              </a:r>
              <a:endParaRPr lang="de-DE" altLang="de-DE" b="1" dirty="0"/>
            </a:p>
          </p:txBody>
        </p:sp>
        <p:sp>
          <p:nvSpPr>
            <p:cNvPr id="27671" name="Textfeld 14"/>
            <p:cNvSpPr txBox="1">
              <a:spLocks noChangeArrowheads="1"/>
            </p:cNvSpPr>
            <p:nvPr/>
          </p:nvSpPr>
          <p:spPr bwMode="auto">
            <a:xfrm>
              <a:off x="7366774" y="3321313"/>
              <a:ext cx="616687" cy="483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altLang="de-DE" b="1" dirty="0" smtClean="0"/>
                <a:t>Wo?</a:t>
              </a:r>
              <a:endParaRPr lang="de-DE" altLang="de-DE" b="1" dirty="0"/>
            </a:p>
          </p:txBody>
        </p:sp>
        <p:cxnSp>
          <p:nvCxnSpPr>
            <p:cNvPr id="19" name="Gerade Verbindung mit Pfeil 18"/>
            <p:cNvCxnSpPr>
              <a:stCxn id="0" idx="3"/>
              <a:endCxn id="0" idx="1"/>
            </p:cNvCxnSpPr>
            <p:nvPr/>
          </p:nvCxnSpPr>
          <p:spPr>
            <a:xfrm>
              <a:off x="4762500" y="3151188"/>
              <a:ext cx="2395538" cy="955675"/>
            </a:xfrm>
            <a:prstGeom prst="curvedConnector3">
              <a:avLst>
                <a:gd name="adj1" fmla="val 50000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3" name="Gewinkelte Verbindung 22"/>
            <p:cNvCxnSpPr/>
            <p:nvPr/>
          </p:nvCxnSpPr>
          <p:spPr>
            <a:xfrm rot="5400000" flipH="1" flipV="1">
              <a:off x="5209672" y="2793499"/>
              <a:ext cx="678934" cy="4148549"/>
            </a:xfrm>
            <a:prstGeom prst="curvedConnector3">
              <a:avLst>
                <a:gd name="adj1" fmla="val -105822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7669" name="Textfeld 33"/>
            <p:cNvSpPr txBox="1">
              <a:spLocks noChangeArrowheads="1"/>
            </p:cNvSpPr>
            <p:nvPr/>
          </p:nvSpPr>
          <p:spPr bwMode="auto">
            <a:xfrm>
              <a:off x="6367501" y="1359948"/>
              <a:ext cx="1008112" cy="483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de-DE" altLang="de-DE" b="1" dirty="0" smtClean="0"/>
                <a:t>Was?</a:t>
              </a:r>
              <a:endParaRPr lang="de-DE" altLang="de-DE" b="1" dirty="0"/>
            </a:p>
          </p:txBody>
        </p:sp>
        <p:cxnSp>
          <p:nvCxnSpPr>
            <p:cNvPr id="27" name="Gerade Verbindung mit Pfeil 26"/>
            <p:cNvCxnSpPr/>
            <p:nvPr/>
          </p:nvCxnSpPr>
          <p:spPr>
            <a:xfrm flipV="1">
              <a:off x="4876155" y="2594372"/>
              <a:ext cx="1149350" cy="223838"/>
            </a:xfrm>
            <a:prstGeom prst="curvedConnector3">
              <a:avLst>
                <a:gd name="adj1" fmla="val 64917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1" name="Gerade Verbindung mit Pfeil 30"/>
            <p:cNvCxnSpPr/>
            <p:nvPr/>
          </p:nvCxnSpPr>
          <p:spPr>
            <a:xfrm rot="5400000">
              <a:off x="5931612" y="3350456"/>
              <a:ext cx="936104" cy="720080"/>
            </a:xfrm>
            <a:prstGeom prst="curvedConnector3">
              <a:avLst>
                <a:gd name="adj1" fmla="val 50000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6561" name="Gerade Verbindung mit Pfeil 66560"/>
            <p:cNvCxnSpPr>
              <a:stCxn id="43" idx="2"/>
              <a:endCxn id="27671" idx="0"/>
            </p:cNvCxnSpPr>
            <p:nvPr/>
          </p:nvCxnSpPr>
          <p:spPr>
            <a:xfrm rot="16200000" flipH="1">
              <a:off x="6875151" y="2521345"/>
              <a:ext cx="698913" cy="901021"/>
            </a:xfrm>
            <a:prstGeom prst="curvedConnector3">
              <a:avLst>
                <a:gd name="adj1" fmla="val 50000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17410" name="Picture 2" descr="http://upload.wikimedia.org/wikipedia/commons/thumb/4/46/Golowatschewski_-_Georg_Thomas_von_Asch.jpg/95px-Golowatschewski_-_Georg_Thomas_von_Asch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2132856"/>
            <a:ext cx="904875" cy="1143001"/>
          </a:xfrm>
          <a:prstGeom prst="rect">
            <a:avLst/>
          </a:prstGeom>
          <a:noFill/>
        </p:spPr>
      </p:pic>
      <p:pic>
        <p:nvPicPr>
          <p:cNvPr id="4098" name="Picture 2" descr="N30-60, E90-12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3501008"/>
            <a:ext cx="1008112" cy="720080"/>
          </a:xfrm>
          <a:prstGeom prst="rect">
            <a:avLst/>
          </a:prstGeom>
          <a:noFill/>
        </p:spPr>
      </p:pic>
      <p:pic>
        <p:nvPicPr>
          <p:cNvPr id="33" name="Inhaltsplatzhalter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717032"/>
            <a:ext cx="1169457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Grafik 36"/>
          <p:cNvPicPr/>
          <p:nvPr/>
        </p:nvPicPr>
        <p:blipFill>
          <a:blip r:embed="rId9" cstate="print"/>
          <a:srcRect l="36598" t="25799" r="41870" b="14647"/>
          <a:stretch>
            <a:fillRect/>
          </a:stretch>
        </p:blipFill>
        <p:spPr bwMode="auto">
          <a:xfrm>
            <a:off x="4644008" y="4293096"/>
            <a:ext cx="1303426" cy="1809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4" descr="Cod_Ms_Asch_1_000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628800"/>
            <a:ext cx="1833459" cy="773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>
                <a:ea typeface="ＭＳ Ｐゴシック" pitchFamily="-123" charset="-128"/>
              </a:rPr>
              <a:t>Die Sammlung ist heterogen und besteht aus:</a:t>
            </a:r>
          </a:p>
        </p:txBody>
      </p:sp>
      <p:sp>
        <p:nvSpPr>
          <p:cNvPr id="20482" name="Inhaltsplatzhalter 2"/>
          <p:cNvSpPr>
            <a:spLocks noGrp="1"/>
          </p:cNvSpPr>
          <p:nvPr>
            <p:ph idx="4294967295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lvl="1">
              <a:lnSpc>
                <a:spcPct val="150000"/>
              </a:lnSpc>
              <a:spcBef>
                <a:spcPct val="0"/>
              </a:spcBef>
              <a:buFont typeface="Wingdings" pitchFamily="-123" charset="2"/>
              <a:buChar char="§"/>
            </a:pPr>
            <a:r>
              <a:rPr lang="en-GB" sz="1800" dirty="0" err="1">
                <a:ea typeface="Arial" pitchFamily="-123" charset="0"/>
              </a:rPr>
              <a:t>Manuskripten</a:t>
            </a:r>
            <a:r>
              <a:rPr lang="en-GB" sz="1800" dirty="0">
                <a:ea typeface="Arial" pitchFamily="-123" charset="0"/>
              </a:rPr>
              <a:t>, </a:t>
            </a:r>
            <a:r>
              <a:rPr lang="en-GB" sz="1800" dirty="0" err="1">
                <a:ea typeface="Arial" pitchFamily="-123" charset="0"/>
              </a:rPr>
              <a:t>Büchern</a:t>
            </a:r>
            <a:r>
              <a:rPr lang="en-GB" sz="1800" dirty="0">
                <a:ea typeface="Arial" pitchFamily="-123" charset="0"/>
              </a:rPr>
              <a:t>, </a:t>
            </a:r>
            <a:r>
              <a:rPr lang="en-GB" sz="1800" dirty="0" err="1">
                <a:ea typeface="Arial" pitchFamily="-123" charset="0"/>
              </a:rPr>
              <a:t>Landkarten</a:t>
            </a:r>
            <a:r>
              <a:rPr lang="en-GB" sz="1800" dirty="0">
                <a:ea typeface="Arial" pitchFamily="-123" charset="0"/>
              </a:rPr>
              <a:t>, </a:t>
            </a:r>
            <a:r>
              <a:rPr lang="en-GB" sz="1800" dirty="0" err="1">
                <a:ea typeface="Arial" pitchFamily="-123" charset="0"/>
              </a:rPr>
              <a:t>Stadtansichten</a:t>
            </a:r>
            <a:r>
              <a:rPr lang="en-GB" sz="1800" dirty="0">
                <a:ea typeface="Arial" pitchFamily="-123" charset="0"/>
              </a:rPr>
              <a:t> (SUB </a:t>
            </a:r>
            <a:r>
              <a:rPr lang="en-GB" sz="1800" dirty="0" err="1">
                <a:ea typeface="Arial" pitchFamily="-123" charset="0"/>
              </a:rPr>
              <a:t>Göttingen</a:t>
            </a:r>
            <a:r>
              <a:rPr lang="en-GB" sz="1800" smtClean="0">
                <a:ea typeface="Arial" pitchFamily="-123" charset="0"/>
              </a:rPr>
              <a:t>)</a:t>
            </a:r>
            <a:endParaRPr lang="en-GB" sz="1800" dirty="0">
              <a:ea typeface="Arial" pitchFamily="-123" charset="0"/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buFont typeface="Wingdings" pitchFamily="-123" charset="2"/>
              <a:buChar char="§"/>
            </a:pPr>
            <a:r>
              <a:rPr lang="en-GB" sz="1800" dirty="0" err="1">
                <a:ea typeface="Arial" pitchFamily="-123" charset="0"/>
              </a:rPr>
              <a:t>Münzen</a:t>
            </a:r>
            <a:r>
              <a:rPr lang="en-GB" sz="1800" dirty="0">
                <a:ea typeface="Arial" pitchFamily="-123" charset="0"/>
              </a:rPr>
              <a:t> und </a:t>
            </a:r>
            <a:r>
              <a:rPr lang="en-GB" sz="1800" dirty="0" err="1">
                <a:ea typeface="Arial" pitchFamily="-123" charset="0"/>
              </a:rPr>
              <a:t>Medaillen</a:t>
            </a:r>
            <a:r>
              <a:rPr lang="en-GB" sz="1800" dirty="0">
                <a:ea typeface="Arial" pitchFamily="-123" charset="0"/>
              </a:rPr>
              <a:t> (</a:t>
            </a:r>
            <a:r>
              <a:rPr lang="en-GB" sz="1800" dirty="0" err="1">
                <a:ea typeface="Arial" pitchFamily="-123" charset="0"/>
              </a:rPr>
              <a:t>Archäologisches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Institut</a:t>
            </a:r>
            <a:r>
              <a:rPr lang="en-GB" sz="1800" dirty="0">
                <a:ea typeface="Arial" pitchFamily="-123" charset="0"/>
              </a:rPr>
              <a:t>)</a:t>
            </a:r>
            <a:endParaRPr lang="de-DE" sz="1800" dirty="0">
              <a:ea typeface="Arial" pitchFamily="-123" charset="0"/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buFont typeface="Wingdings" pitchFamily="-123" charset="2"/>
              <a:buChar char="§"/>
            </a:pPr>
            <a:r>
              <a:rPr lang="en-GB" sz="1800" dirty="0" err="1">
                <a:ea typeface="Arial" pitchFamily="-123" charset="0"/>
              </a:rPr>
              <a:t>Ethnographische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Objekte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aus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verschiedenen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Regionen</a:t>
            </a:r>
            <a:r>
              <a:rPr lang="en-GB" sz="1800" dirty="0">
                <a:ea typeface="Arial" pitchFamily="-123" charset="0"/>
              </a:rPr>
              <a:t> (</a:t>
            </a:r>
            <a:r>
              <a:rPr lang="en-GB" sz="1800" dirty="0" err="1">
                <a:ea typeface="Arial" pitchFamily="-123" charset="0"/>
              </a:rPr>
              <a:t>Institut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für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Ethnologie</a:t>
            </a:r>
            <a:r>
              <a:rPr lang="en-GB" sz="1800" dirty="0">
                <a:ea typeface="Arial" pitchFamily="-123" charset="0"/>
              </a:rPr>
              <a:t>)</a:t>
            </a:r>
            <a:endParaRPr lang="de-DE" sz="1800" dirty="0">
              <a:ea typeface="Arial" pitchFamily="-123" charset="0"/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buFont typeface="Wingdings" pitchFamily="-123" charset="2"/>
              <a:buChar char="§"/>
            </a:pPr>
            <a:r>
              <a:rPr lang="de-DE" sz="1800" dirty="0">
                <a:ea typeface="Arial" pitchFamily="-123" charset="0"/>
              </a:rPr>
              <a:t>Gesteine, Mineralien, Meteoriten, Fossilien (Geowissenschaftliches Zentrum)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Font typeface="Wingdings" pitchFamily="-123" charset="2"/>
              <a:buChar char="§"/>
            </a:pPr>
            <a:r>
              <a:rPr lang="de-DE" sz="1800" dirty="0">
                <a:ea typeface="Arial" pitchFamily="-123" charset="0"/>
              </a:rPr>
              <a:t>Kupferstiche, Porträts bedeutender russischer Persönlichkeiten (Kunstgeschichtliches Seminar)</a:t>
            </a:r>
            <a:endParaRPr lang="en-GB" sz="1800" dirty="0">
              <a:ea typeface="Arial" pitchFamily="-123" charset="0"/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buFont typeface="Wingdings" pitchFamily="-123" charset="2"/>
              <a:buChar char="§"/>
            </a:pPr>
            <a:r>
              <a:rPr lang="en-GB" sz="1800" dirty="0" err="1">
                <a:ea typeface="Arial" pitchFamily="-123" charset="0"/>
              </a:rPr>
              <a:t>Menschliche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Schädel</a:t>
            </a:r>
            <a:r>
              <a:rPr lang="en-GB" sz="1800" dirty="0">
                <a:ea typeface="Arial" pitchFamily="-123" charset="0"/>
              </a:rPr>
              <a:t> (</a:t>
            </a:r>
            <a:r>
              <a:rPr lang="en-GB" sz="1800" dirty="0" err="1">
                <a:ea typeface="Arial" pitchFamily="-123" charset="0"/>
              </a:rPr>
              <a:t>Zentrum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Anatomie</a:t>
            </a:r>
            <a:r>
              <a:rPr lang="en-GB" sz="1800" dirty="0">
                <a:ea typeface="Arial" pitchFamily="-123" charset="0"/>
              </a:rPr>
              <a:t>: </a:t>
            </a:r>
            <a:r>
              <a:rPr lang="en-GB" sz="1800" dirty="0" err="1">
                <a:ea typeface="Arial" pitchFamily="-123" charset="0"/>
              </a:rPr>
              <a:t>Blumenbach’sche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Schädelsammlung</a:t>
            </a:r>
            <a:r>
              <a:rPr lang="en-GB" sz="1800" dirty="0">
                <a:ea typeface="Arial" pitchFamily="-123" charset="0"/>
              </a:rPr>
              <a:t>)</a:t>
            </a:r>
            <a:endParaRPr lang="de-DE" sz="1800" dirty="0">
              <a:ea typeface="Arial" pitchFamily="-123" charset="0"/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buFont typeface="Wingdings" pitchFamily="-123" charset="2"/>
              <a:buChar char="§"/>
            </a:pPr>
            <a:r>
              <a:rPr lang="en-GB" sz="1800" dirty="0" err="1">
                <a:ea typeface="Arial" pitchFamily="-123" charset="0"/>
              </a:rPr>
              <a:t>Ausgestopfte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Tiere</a:t>
            </a:r>
            <a:r>
              <a:rPr lang="en-GB" sz="1800" dirty="0">
                <a:ea typeface="Arial" pitchFamily="-123" charset="0"/>
              </a:rPr>
              <a:t> &amp; “</a:t>
            </a:r>
            <a:r>
              <a:rPr lang="en-GB" sz="1800" dirty="0" err="1">
                <a:ea typeface="Arial" pitchFamily="-123" charset="0"/>
              </a:rPr>
              <a:t>Sämereyen</a:t>
            </a:r>
            <a:r>
              <a:rPr lang="en-GB" sz="1800" dirty="0">
                <a:ea typeface="Arial" pitchFamily="-123" charset="0"/>
              </a:rPr>
              <a:t>” (</a:t>
            </a:r>
            <a:r>
              <a:rPr lang="en-GB" sz="1800" dirty="0" err="1">
                <a:ea typeface="Arial" pitchFamily="-123" charset="0"/>
              </a:rPr>
              <a:t>Institut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für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Zoologie</a:t>
            </a:r>
            <a:r>
              <a:rPr lang="en-GB" sz="1800" dirty="0">
                <a:ea typeface="Arial" pitchFamily="-123" charset="0"/>
              </a:rPr>
              <a:t> und ?)</a:t>
            </a:r>
            <a:endParaRPr lang="de-DE" sz="1800" dirty="0">
              <a:ea typeface="Arial" pitchFamily="-123" charset="0"/>
            </a:endParaRPr>
          </a:p>
          <a:p>
            <a:endParaRPr lang="de-DE" dirty="0">
              <a:ea typeface="ＭＳ Ｐゴシック" pitchFamily="-123" charset="-128"/>
            </a:endParaRPr>
          </a:p>
        </p:txBody>
      </p:sp>
      <p:sp>
        <p:nvSpPr>
          <p:cNvPr id="20483" name="Fußzeilenplatzhalter 3"/>
          <p:cNvSpPr txBox="1">
            <a:spLocks noGrp="1"/>
          </p:cNvSpPr>
          <p:nvPr/>
        </p:nvSpPr>
        <p:spPr bwMode="auto">
          <a:xfrm>
            <a:off x="2411413" y="6405563"/>
            <a:ext cx="36004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800">
              <a:solidFill>
                <a:schemeClr val="bg1"/>
              </a:solidFill>
            </a:endParaRPr>
          </a:p>
          <a:p>
            <a:pPr algn="ctr"/>
            <a:r>
              <a:rPr lang="de-DE" sz="800">
                <a:solidFill>
                  <a:schemeClr val="bg1"/>
                </a:solidFill>
              </a:rPr>
              <a:t>6. Tagung Sammlungsmanagement - 13.04.2015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Line 4"/>
          <p:cNvSpPr>
            <a:spLocks noChangeShapeType="1"/>
          </p:cNvSpPr>
          <p:nvPr/>
        </p:nvSpPr>
        <p:spPr bwMode="auto">
          <a:xfrm>
            <a:off x="914400" y="990600"/>
            <a:ext cx="1143000" cy="1371600"/>
          </a:xfrm>
          <a:prstGeom prst="line">
            <a:avLst/>
          </a:prstGeom>
          <a:noFill/>
          <a:ln w="76200">
            <a:solidFill>
              <a:srgbClr val="008000"/>
            </a:solidFill>
            <a:prstDash val="lgDash"/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0" name="Line 5"/>
          <p:cNvSpPr>
            <a:spLocks noChangeShapeType="1"/>
          </p:cNvSpPr>
          <p:nvPr/>
        </p:nvSpPr>
        <p:spPr bwMode="auto">
          <a:xfrm>
            <a:off x="323850" y="2420938"/>
            <a:ext cx="1231900" cy="4365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1" name="Line 6"/>
          <p:cNvSpPr>
            <a:spLocks noChangeShapeType="1"/>
          </p:cNvSpPr>
          <p:nvPr/>
        </p:nvSpPr>
        <p:spPr bwMode="auto">
          <a:xfrm flipV="1">
            <a:off x="179388" y="3644900"/>
            <a:ext cx="1524000" cy="838200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2" name="Line 7"/>
          <p:cNvSpPr>
            <a:spLocks noChangeShapeType="1"/>
          </p:cNvSpPr>
          <p:nvPr/>
        </p:nvSpPr>
        <p:spPr bwMode="auto">
          <a:xfrm flipV="1">
            <a:off x="2484438" y="4437063"/>
            <a:ext cx="76200" cy="1447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3" name="Line 8"/>
          <p:cNvSpPr>
            <a:spLocks noChangeShapeType="1"/>
          </p:cNvSpPr>
          <p:nvPr/>
        </p:nvSpPr>
        <p:spPr bwMode="auto">
          <a:xfrm flipH="1">
            <a:off x="2819400" y="1143000"/>
            <a:ext cx="762000" cy="1219200"/>
          </a:xfrm>
          <a:prstGeom prst="line">
            <a:avLst/>
          </a:prstGeom>
          <a:noFill/>
          <a:ln w="76200">
            <a:solidFill>
              <a:srgbClr val="3366FF"/>
            </a:solidFill>
            <a:prstDash val="sysDash"/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1385" name="Inhaltsplatzhalter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2492896"/>
            <a:ext cx="1531345" cy="1880667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253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2924175"/>
            <a:ext cx="2541588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feil nach rechts 2"/>
          <p:cNvSpPr/>
          <p:nvPr/>
        </p:nvSpPr>
        <p:spPr>
          <a:xfrm>
            <a:off x="3492500" y="3213100"/>
            <a:ext cx="1295400" cy="484188"/>
          </a:xfrm>
          <a:prstGeom prst="rightArrow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/>
          </a:p>
        </p:txBody>
      </p:sp>
      <p:cxnSp>
        <p:nvCxnSpPr>
          <p:cNvPr id="6" name="Gewinkelte Verbindung 5"/>
          <p:cNvCxnSpPr/>
          <p:nvPr/>
        </p:nvCxnSpPr>
        <p:spPr>
          <a:xfrm rot="16200000" flipH="1">
            <a:off x="6839743" y="4472782"/>
            <a:ext cx="1008063" cy="647700"/>
          </a:xfrm>
          <a:prstGeom prst="bentConnector3">
            <a:avLst/>
          </a:prstGeom>
          <a:ln w="7620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flipV="1">
            <a:off x="7019925" y="1700213"/>
            <a:ext cx="215900" cy="936625"/>
          </a:xfrm>
          <a:prstGeom prst="straightConnector1">
            <a:avLst/>
          </a:prstGeom>
          <a:ln w="7620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39" name="Textfeld 8"/>
          <p:cNvSpPr txBox="1">
            <a:spLocks noChangeArrowheads="1"/>
          </p:cNvSpPr>
          <p:nvPr/>
        </p:nvSpPr>
        <p:spPr bwMode="auto">
          <a:xfrm>
            <a:off x="3203575" y="692150"/>
            <a:ext cx="201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/>
              <a:t>Russisch Amerika</a:t>
            </a:r>
          </a:p>
        </p:txBody>
      </p:sp>
      <p:sp>
        <p:nvSpPr>
          <p:cNvPr id="22540" name="Textfeld 9"/>
          <p:cNvSpPr txBox="1">
            <a:spLocks noChangeArrowheads="1"/>
          </p:cNvSpPr>
          <p:nvPr/>
        </p:nvSpPr>
        <p:spPr bwMode="auto">
          <a:xfrm>
            <a:off x="468313" y="620713"/>
            <a:ext cx="18367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/>
              <a:t>Kjachta, Sibirien</a:t>
            </a:r>
          </a:p>
        </p:txBody>
      </p:sp>
      <p:sp>
        <p:nvSpPr>
          <p:cNvPr id="22541" name="Textfeld 10"/>
          <p:cNvSpPr txBox="1">
            <a:spLocks noChangeArrowheads="1"/>
          </p:cNvSpPr>
          <p:nvPr/>
        </p:nvSpPr>
        <p:spPr bwMode="auto">
          <a:xfrm>
            <a:off x="26988" y="2060575"/>
            <a:ext cx="81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/>
              <a:t>Türkei</a:t>
            </a:r>
          </a:p>
        </p:txBody>
      </p:sp>
      <p:sp>
        <p:nvSpPr>
          <p:cNvPr id="22542" name="Textfeld 11"/>
          <p:cNvSpPr txBox="1">
            <a:spLocks noChangeArrowheads="1"/>
          </p:cNvSpPr>
          <p:nvPr/>
        </p:nvSpPr>
        <p:spPr bwMode="auto">
          <a:xfrm>
            <a:off x="-6350" y="4508500"/>
            <a:ext cx="1657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/>
              <a:t>Schwarzmeer-</a:t>
            </a:r>
            <a:br>
              <a:rPr lang="de-DE" sz="1800"/>
            </a:br>
            <a:r>
              <a:rPr lang="de-DE" sz="1800"/>
              <a:t>gebiet</a:t>
            </a:r>
          </a:p>
        </p:txBody>
      </p:sp>
      <p:sp>
        <p:nvSpPr>
          <p:cNvPr id="22543" name="Textfeld 12"/>
          <p:cNvSpPr txBox="1">
            <a:spLocks noChangeArrowheads="1"/>
          </p:cNvSpPr>
          <p:nvPr/>
        </p:nvSpPr>
        <p:spPr bwMode="auto">
          <a:xfrm>
            <a:off x="1979613" y="6021388"/>
            <a:ext cx="164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/>
              <a:t>St. Petersburg</a:t>
            </a:r>
          </a:p>
        </p:txBody>
      </p:sp>
      <p:sp>
        <p:nvSpPr>
          <p:cNvPr id="22544" name="Textfeld 13"/>
          <p:cNvSpPr txBox="1">
            <a:spLocks noChangeArrowheads="1"/>
          </p:cNvSpPr>
          <p:nvPr/>
        </p:nvSpPr>
        <p:spPr bwMode="auto">
          <a:xfrm>
            <a:off x="4427538" y="2565400"/>
            <a:ext cx="43894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/>
              <a:t>Academisches Museum Göttingen (1773)</a:t>
            </a:r>
          </a:p>
        </p:txBody>
      </p:sp>
      <p:sp>
        <p:nvSpPr>
          <p:cNvPr id="22545" name="Textfeld 14"/>
          <p:cNvSpPr txBox="1">
            <a:spLocks noChangeArrowheads="1"/>
          </p:cNvSpPr>
          <p:nvPr/>
        </p:nvSpPr>
        <p:spPr bwMode="auto">
          <a:xfrm>
            <a:off x="7524750" y="5445125"/>
            <a:ext cx="1265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/>
              <a:t>Ethnologie</a:t>
            </a:r>
          </a:p>
        </p:txBody>
      </p:sp>
      <p:sp>
        <p:nvSpPr>
          <p:cNvPr id="22546" name="Textfeld 15"/>
          <p:cNvSpPr txBox="1">
            <a:spLocks noChangeArrowheads="1"/>
          </p:cNvSpPr>
          <p:nvPr/>
        </p:nvSpPr>
        <p:spPr bwMode="auto">
          <a:xfrm>
            <a:off x="6875463" y="1484313"/>
            <a:ext cx="106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/>
              <a:t>Zoologie</a:t>
            </a:r>
          </a:p>
        </p:txBody>
      </p:sp>
      <p:cxnSp>
        <p:nvCxnSpPr>
          <p:cNvPr id="18" name="Gewinkelte Verbindung 17"/>
          <p:cNvCxnSpPr/>
          <p:nvPr/>
        </p:nvCxnSpPr>
        <p:spPr>
          <a:xfrm rot="5400000">
            <a:off x="4391819" y="4688682"/>
            <a:ext cx="1079500" cy="576262"/>
          </a:xfrm>
          <a:prstGeom prst="bentConnector3">
            <a:avLst/>
          </a:prstGeom>
          <a:ln w="7620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48" name="Textfeld 19"/>
          <p:cNvSpPr txBox="1">
            <a:spLocks noChangeArrowheads="1"/>
          </p:cNvSpPr>
          <p:nvPr/>
        </p:nvSpPr>
        <p:spPr bwMode="auto">
          <a:xfrm>
            <a:off x="4284663" y="5589588"/>
            <a:ext cx="2179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/>
              <a:t>Geowissenschaften</a:t>
            </a:r>
          </a:p>
        </p:txBody>
      </p:sp>
      <p:cxnSp>
        <p:nvCxnSpPr>
          <p:cNvPr id="22" name="Gerade Verbindung mit Pfeil 21"/>
          <p:cNvCxnSpPr/>
          <p:nvPr/>
        </p:nvCxnSpPr>
        <p:spPr>
          <a:xfrm>
            <a:off x="6084888" y="4365625"/>
            <a:ext cx="142875" cy="647700"/>
          </a:xfrm>
          <a:prstGeom prst="straightConnector1">
            <a:avLst/>
          </a:prstGeom>
          <a:ln w="7620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50" name="Textfeld 23"/>
          <p:cNvSpPr txBox="1">
            <a:spLocks noChangeArrowheads="1"/>
          </p:cNvSpPr>
          <p:nvPr/>
        </p:nvSpPr>
        <p:spPr bwMode="auto">
          <a:xfrm>
            <a:off x="5651500" y="5084763"/>
            <a:ext cx="172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/>
              <a:t>SUB-Göttingen</a:t>
            </a:r>
          </a:p>
        </p:txBody>
      </p:sp>
      <p:cxnSp>
        <p:nvCxnSpPr>
          <p:cNvPr id="26" name="Gerade Verbindung mit Pfeil 25"/>
          <p:cNvCxnSpPr/>
          <p:nvPr/>
        </p:nvCxnSpPr>
        <p:spPr>
          <a:xfrm flipH="1" flipV="1">
            <a:off x="5003800" y="1916113"/>
            <a:ext cx="360363" cy="504825"/>
          </a:xfrm>
          <a:prstGeom prst="straightConnector1">
            <a:avLst/>
          </a:prstGeom>
          <a:ln w="5715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52" name="Textfeld 26"/>
          <p:cNvSpPr txBox="1">
            <a:spLocks noChangeArrowheads="1"/>
          </p:cNvSpPr>
          <p:nvPr/>
        </p:nvSpPr>
        <p:spPr bwMode="auto">
          <a:xfrm>
            <a:off x="4716463" y="1628775"/>
            <a:ext cx="1149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/>
              <a:t>Anatomie</a:t>
            </a:r>
          </a:p>
        </p:txBody>
      </p:sp>
      <p:cxnSp>
        <p:nvCxnSpPr>
          <p:cNvPr id="29" name="Gerade Verbindung mit Pfeil 28"/>
          <p:cNvCxnSpPr/>
          <p:nvPr/>
        </p:nvCxnSpPr>
        <p:spPr>
          <a:xfrm flipV="1">
            <a:off x="6156325" y="1412875"/>
            <a:ext cx="215900" cy="1008063"/>
          </a:xfrm>
          <a:prstGeom prst="straightConnector1">
            <a:avLst/>
          </a:prstGeom>
          <a:ln w="5715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54" name="Textfeld 29"/>
          <p:cNvSpPr txBox="1">
            <a:spLocks noChangeArrowheads="1"/>
          </p:cNvSpPr>
          <p:nvPr/>
        </p:nvSpPr>
        <p:spPr bwMode="auto">
          <a:xfrm>
            <a:off x="5795963" y="1052513"/>
            <a:ext cx="18621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/>
              <a:t>Kunstgeschichte</a:t>
            </a:r>
          </a:p>
        </p:txBody>
      </p:sp>
      <p:cxnSp>
        <p:nvCxnSpPr>
          <p:cNvPr id="101376" name="Gekrümmte Verbindung 101375"/>
          <p:cNvCxnSpPr/>
          <p:nvPr/>
        </p:nvCxnSpPr>
        <p:spPr>
          <a:xfrm flipV="1">
            <a:off x="6300788" y="549275"/>
            <a:ext cx="792162" cy="431800"/>
          </a:xfrm>
          <a:prstGeom prst="curvedConnector3">
            <a:avLst/>
          </a:prstGeom>
          <a:ln w="5715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56" name="Textfeld 101376"/>
          <p:cNvSpPr txBox="1">
            <a:spLocks noChangeArrowheads="1"/>
          </p:cNvSpPr>
          <p:nvPr/>
        </p:nvSpPr>
        <p:spPr bwMode="auto">
          <a:xfrm>
            <a:off x="7092950" y="333375"/>
            <a:ext cx="742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b="1"/>
              <a:t>???</a:t>
            </a:r>
          </a:p>
        </p:txBody>
      </p:sp>
      <p:cxnSp>
        <p:nvCxnSpPr>
          <p:cNvPr id="101379" name="Gerade Verbindung mit Pfeil 101378"/>
          <p:cNvCxnSpPr/>
          <p:nvPr/>
        </p:nvCxnSpPr>
        <p:spPr>
          <a:xfrm>
            <a:off x="7740650" y="3500438"/>
            <a:ext cx="431800" cy="0"/>
          </a:xfrm>
          <a:prstGeom prst="straightConnector1">
            <a:avLst/>
          </a:prstGeom>
          <a:ln w="5715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58" name="Textfeld 101386"/>
          <p:cNvSpPr txBox="1">
            <a:spLocks noChangeArrowheads="1"/>
          </p:cNvSpPr>
          <p:nvPr/>
        </p:nvSpPr>
        <p:spPr bwMode="auto">
          <a:xfrm>
            <a:off x="8234363" y="3213100"/>
            <a:ext cx="857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/>
              <a:t>Archä-</a:t>
            </a:r>
            <a:br>
              <a:rPr lang="de-DE" sz="1800"/>
            </a:br>
            <a:r>
              <a:rPr lang="de-DE" sz="1800"/>
              <a:t>ologie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ea typeface="ＭＳ Ｐゴシック" pitchFamily="-123" charset="-128"/>
              </a:rPr>
              <a:t>Zu verknüpfende Evidenzen sind u. a.:</a:t>
            </a:r>
          </a:p>
        </p:txBody>
      </p:sp>
      <p:sp>
        <p:nvSpPr>
          <p:cNvPr id="24578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200000"/>
              </a:lnSpc>
              <a:spcBef>
                <a:spcPct val="0"/>
              </a:spcBef>
              <a:buFont typeface="Wingdings" pitchFamily="-123" charset="2"/>
              <a:buChar char="§"/>
            </a:pPr>
            <a:r>
              <a:rPr lang="en-GB" sz="1800" dirty="0" err="1">
                <a:ea typeface="Arial" pitchFamily="-123" charset="0"/>
              </a:rPr>
              <a:t>Briefe</a:t>
            </a:r>
            <a:r>
              <a:rPr lang="en-GB" sz="1800" dirty="0">
                <a:ea typeface="Arial" pitchFamily="-123" charset="0"/>
              </a:rPr>
              <a:t> von </a:t>
            </a:r>
            <a:r>
              <a:rPr lang="en-GB" sz="1800" dirty="0" err="1">
                <a:ea typeface="Arial" pitchFamily="-123" charset="0"/>
              </a:rPr>
              <a:t>Aschs</a:t>
            </a:r>
            <a:r>
              <a:rPr lang="en-GB" sz="1800" dirty="0">
                <a:ea typeface="Arial" pitchFamily="-123" charset="0"/>
              </a:rPr>
              <a:t> an </a:t>
            </a:r>
            <a:r>
              <a:rPr lang="en-GB" sz="1800" dirty="0" err="1">
                <a:ea typeface="Arial" pitchFamily="-123" charset="0"/>
              </a:rPr>
              <a:t>Heyne</a:t>
            </a:r>
            <a:endParaRPr lang="en-GB" sz="1800" dirty="0">
              <a:ea typeface="Arial" pitchFamily="-123" charset="0"/>
            </a:endParaRPr>
          </a:p>
          <a:p>
            <a:pPr lvl="1">
              <a:lnSpc>
                <a:spcPct val="200000"/>
              </a:lnSpc>
              <a:spcBef>
                <a:spcPct val="0"/>
              </a:spcBef>
              <a:buFont typeface="Wingdings" pitchFamily="-123" charset="2"/>
              <a:buChar char="§"/>
            </a:pPr>
            <a:r>
              <a:rPr lang="en-GB" sz="1800" dirty="0" err="1">
                <a:ea typeface="Arial" pitchFamily="-123" charset="0"/>
              </a:rPr>
              <a:t>Briefe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anderer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Absender</a:t>
            </a:r>
            <a:r>
              <a:rPr lang="en-GB" sz="1800" dirty="0">
                <a:ea typeface="Arial" pitchFamily="-123" charset="0"/>
              </a:rPr>
              <a:t> die </a:t>
            </a:r>
            <a:r>
              <a:rPr lang="en-GB" sz="1800" dirty="0" err="1">
                <a:ea typeface="Arial" pitchFamily="-123" charset="0"/>
              </a:rPr>
              <a:t>Sendungen</a:t>
            </a:r>
            <a:r>
              <a:rPr lang="en-GB" sz="1800" dirty="0">
                <a:ea typeface="Arial" pitchFamily="-123" charset="0"/>
              </a:rPr>
              <a:t> von </a:t>
            </a:r>
            <a:r>
              <a:rPr lang="en-GB" sz="1800" dirty="0" err="1">
                <a:ea typeface="Arial" pitchFamily="-123" charset="0"/>
              </a:rPr>
              <a:t>Aschs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betreffend</a:t>
            </a:r>
            <a:endParaRPr lang="de-DE" sz="1800" dirty="0">
              <a:ea typeface="Arial" pitchFamily="-123" charset="0"/>
            </a:endParaRPr>
          </a:p>
          <a:p>
            <a:pPr lvl="1">
              <a:lnSpc>
                <a:spcPct val="200000"/>
              </a:lnSpc>
              <a:spcBef>
                <a:spcPct val="0"/>
              </a:spcBef>
              <a:buFont typeface="Wingdings" pitchFamily="-123" charset="2"/>
              <a:buChar char="§"/>
            </a:pPr>
            <a:r>
              <a:rPr lang="en-GB" sz="1800" dirty="0" err="1">
                <a:ea typeface="Arial" pitchFamily="-123" charset="0"/>
              </a:rPr>
              <a:t>Verzeichnisse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der</a:t>
            </a:r>
            <a:r>
              <a:rPr lang="en-GB" sz="1800" dirty="0">
                <a:ea typeface="Arial" pitchFamily="-123" charset="0"/>
              </a:rPr>
              <a:t> </a:t>
            </a:r>
            <a:r>
              <a:rPr lang="en-GB" sz="1800" dirty="0" err="1">
                <a:ea typeface="Arial" pitchFamily="-123" charset="0"/>
              </a:rPr>
              <a:t>Sendungen</a:t>
            </a:r>
            <a:endParaRPr lang="de-DE" sz="1800" dirty="0">
              <a:ea typeface="Arial" pitchFamily="-123" charset="0"/>
            </a:endParaRPr>
          </a:p>
          <a:p>
            <a:pPr lvl="1">
              <a:lnSpc>
                <a:spcPct val="200000"/>
              </a:lnSpc>
              <a:spcBef>
                <a:spcPct val="0"/>
              </a:spcBef>
              <a:buFont typeface="Wingdings" pitchFamily="-123" charset="2"/>
              <a:buChar char="§"/>
            </a:pPr>
            <a:r>
              <a:rPr lang="de-DE" sz="1800" dirty="0">
                <a:ea typeface="Arial" pitchFamily="-123" charset="0"/>
              </a:rPr>
              <a:t>Notizen zu einzelnen Objekten</a:t>
            </a:r>
          </a:p>
          <a:p>
            <a:pPr lvl="1">
              <a:lnSpc>
                <a:spcPct val="200000"/>
              </a:lnSpc>
              <a:spcBef>
                <a:spcPct val="0"/>
              </a:spcBef>
              <a:buFont typeface="Wingdings" pitchFamily="-123" charset="2"/>
              <a:buChar char="§"/>
            </a:pPr>
            <a:r>
              <a:rPr lang="de-DE" sz="1800" dirty="0">
                <a:ea typeface="Arial" pitchFamily="-123" charset="0"/>
              </a:rPr>
              <a:t>Objekt-Etiketten (z.T. von Asch selbst geschrieben, z.T. in Göttingen </a:t>
            </a:r>
            <a:r>
              <a:rPr lang="de-DE" sz="1800" dirty="0" smtClean="0">
                <a:ea typeface="Arial" pitchFamily="-123" charset="0"/>
              </a:rPr>
              <a:t>angefertigt)</a:t>
            </a:r>
            <a:endParaRPr lang="en-GB" sz="1800" dirty="0">
              <a:ea typeface="Arial" pitchFamily="-123" charset="0"/>
            </a:endParaRPr>
          </a:p>
        </p:txBody>
      </p:sp>
      <p:sp>
        <p:nvSpPr>
          <p:cNvPr id="24579" name="Fußzeilenplatzhalt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algn="l"/>
            <a:endParaRPr lang="de-DE"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r>
              <a:rPr lang="de-DE"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6. Tagung Sammlungsmanagement - 13.04.2015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od_Ms_Asch_1_bl_097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4176712" cy="642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5436096" y="2204864"/>
            <a:ext cx="357201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Verzeichnisse von Aschs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seinen Briefen und/oder</a:t>
            </a:r>
          </a:p>
          <a:p>
            <a:pPr algn="ctr"/>
            <a:r>
              <a:rPr lang="de-DE" dirty="0" smtClean="0"/>
              <a:t>Sendungen beigegeben,</a:t>
            </a:r>
          </a:p>
          <a:p>
            <a:pPr algn="ctr"/>
            <a:r>
              <a:rPr lang="de-DE" dirty="0"/>
              <a:t>h</a:t>
            </a:r>
            <a:r>
              <a:rPr lang="de-DE" dirty="0" smtClean="0"/>
              <a:t>eute in der SUB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od_Ms_Asch_1_bl_097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8885238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Gerade Verbindung mit Pfeil 2"/>
          <p:cNvCxnSpPr/>
          <p:nvPr/>
        </p:nvCxnSpPr>
        <p:spPr>
          <a:xfrm>
            <a:off x="179388" y="2205038"/>
            <a:ext cx="504825" cy="0"/>
          </a:xfrm>
          <a:prstGeom prst="straightConnector1">
            <a:avLst/>
          </a:prstGeom>
          <a:ln w="762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feld 3"/>
          <p:cNvSpPr txBox="1">
            <a:spLocks noChangeArrowheads="1"/>
          </p:cNvSpPr>
          <p:nvPr/>
        </p:nvSpPr>
        <p:spPr bwMode="auto">
          <a:xfrm>
            <a:off x="0" y="5300663"/>
            <a:ext cx="90154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/>
              <a:t>____ [Büschings] TrauerRede auf den Tod der Fr. Pastorin Trefurtin. St. Ptetersb. 1765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Trauerrede-Büschi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4780"/>
            <a:ext cx="3959225" cy="629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5508104" y="2924944"/>
            <a:ext cx="3328455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Im Bestand der SUB</a:t>
            </a:r>
          </a:p>
          <a:p>
            <a:pPr algn="ctr"/>
            <a:r>
              <a:rPr lang="de-DE" dirty="0" smtClean="0"/>
              <a:t>Abt. Handschriften und </a:t>
            </a:r>
          </a:p>
          <a:p>
            <a:pPr algn="ctr"/>
            <a:r>
              <a:rPr lang="de-DE" dirty="0" smtClean="0"/>
              <a:t>Alte Drucke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de-DE">
              <a:ea typeface="ＭＳ Ｐゴシック" pitchFamily="-123" charset="-128"/>
            </a:endParaRPr>
          </a:p>
        </p:txBody>
      </p:sp>
      <p:pic>
        <p:nvPicPr>
          <p:cNvPr id="32771" name="Picture 4" descr="Ash-Objektetiketten_0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5976664" cy="449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6156176" y="1556792"/>
            <a:ext cx="31075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Hinweis auf</a:t>
            </a:r>
          </a:p>
          <a:p>
            <a:pPr algn="ctr"/>
            <a:r>
              <a:rPr lang="de-DE" dirty="0"/>
              <a:t>v</a:t>
            </a:r>
            <a:r>
              <a:rPr lang="de-DE" dirty="0" smtClean="0"/>
              <a:t>on Aschs</a:t>
            </a:r>
          </a:p>
          <a:p>
            <a:pPr algn="ctr"/>
            <a:r>
              <a:rPr lang="de-DE" dirty="0" smtClean="0"/>
              <a:t>Tätigkeit als</a:t>
            </a:r>
          </a:p>
          <a:p>
            <a:pPr algn="ctr"/>
            <a:r>
              <a:rPr lang="de-DE" dirty="0" smtClean="0"/>
              <a:t>Generalstabsarzt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B_PP_Standardpräsentation">
  <a:themeElements>
    <a:clrScheme name="Standardpräsentation_SUB-Göttingen_neu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präsentation_SUB-Göttingen_neu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präsentation_SUB-Göttingen_ne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präsentation_SUB-Göttingen_ne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präsentation_SUB-Göttingen_ne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präsentation_SUB-Göttingen_ne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präsentation_SUB-Göttingen_ne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präsentation_SUB-Göttingen_ne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präsentation_SUB-Göttingen_ne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präsentation_SUB-Göttingen_ne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präsentation_SUB-Göttingen_ne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präsentation_SUB-Göttingen_ne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präsentation_SUB-Göttingen_ne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präsentation_SUB-Göttingen_ne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SUB_PP_Standardpräsentation</Template>
  <TotalTime>0</TotalTime>
  <Words>862</Words>
  <Application>Microsoft Office PowerPoint</Application>
  <PresentationFormat>Bildschirmpräsentation (4:3)</PresentationFormat>
  <Paragraphs>207</Paragraphs>
  <Slides>28</Slides>
  <Notes>16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29" baseType="lpstr">
      <vt:lpstr>SUB_PP_Standardpräsentation</vt:lpstr>
      <vt:lpstr>Entwicklung von interoperablen Standards für die Kontextualisierung heterogener Objekte am Beispiel der Provenienz Asch</vt:lpstr>
      <vt:lpstr>Warum die Provenienz Asch? </vt:lpstr>
      <vt:lpstr>Die Sammlung ist heterogen und besteht aus:</vt:lpstr>
      <vt:lpstr>PowerPoint-Präsentation</vt:lpstr>
      <vt:lpstr>Zu verknüpfende Evidenzen sind u. a.: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Institut für Ethnologie: Ethnologische Sammlung</vt:lpstr>
      <vt:lpstr>PowerPoint-Präsentation</vt:lpstr>
      <vt:lpstr>PowerPoint-Präsentation</vt:lpstr>
      <vt:lpstr>PowerPoint-Präsentation</vt:lpstr>
      <vt:lpstr>PowerPoint-Präsentation</vt:lpstr>
      <vt:lpstr>7 auf einen Streich: 7 Sammlungen – ein Modell</vt:lpstr>
      <vt:lpstr>Kulturelles und wissenschaftliches Erbe im WWW</vt:lpstr>
      <vt:lpstr>1. Fokus auf Beschreibung des Objekts</vt:lpstr>
      <vt:lpstr>2. Beschreibung von Ereignissen im Lebenszyklus     eines Objekts …</vt:lpstr>
      <vt:lpstr>3. Beschreibung der Kompilation von Objekten</vt:lpstr>
      <vt:lpstr>4. Beschreibung von „Objekten“ im Rahmen     von Konzepten</vt:lpstr>
      <vt:lpstr>Ziel des ASCH-Projekts</vt:lpstr>
      <vt:lpstr>ASCH-Anwendungsprofile</vt:lpstr>
      <vt:lpstr>Kontextualisierung heterogener Objekte</vt:lpstr>
    </vt:vector>
  </TitlesOfParts>
  <Company>SUB Göttingen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creator>Haeberli</dc:creator>
  <cp:lastModifiedBy>aab aab</cp:lastModifiedBy>
  <cp:revision>125</cp:revision>
  <dcterms:created xsi:type="dcterms:W3CDTF">2012-08-10T09:18:59Z</dcterms:created>
  <dcterms:modified xsi:type="dcterms:W3CDTF">2015-04-16T13:31:05Z</dcterms:modified>
</cp:coreProperties>
</file>